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6334" r:id="rId3"/>
    <p:sldId id="6340" r:id="rId4"/>
    <p:sldId id="6297" r:id="rId5"/>
    <p:sldId id="6291" r:id="rId6"/>
    <p:sldId id="6298" r:id="rId7"/>
    <p:sldId id="6300" r:id="rId8"/>
    <p:sldId id="6302" r:id="rId9"/>
    <p:sldId id="6301" r:id="rId10"/>
    <p:sldId id="6305" r:id="rId11"/>
    <p:sldId id="6308" r:id="rId12"/>
    <p:sldId id="6307" r:id="rId13"/>
    <p:sldId id="6309" r:id="rId14"/>
    <p:sldId id="6341" r:id="rId15"/>
    <p:sldId id="6318" r:id="rId16"/>
    <p:sldId id="6303" r:id="rId17"/>
    <p:sldId id="6314" r:id="rId18"/>
    <p:sldId id="6324" r:id="rId19"/>
    <p:sldId id="6337" r:id="rId20"/>
    <p:sldId id="6342" r:id="rId21"/>
    <p:sldId id="6325" r:id="rId22"/>
    <p:sldId id="6326" r:id="rId23"/>
    <p:sldId id="6328" r:id="rId24"/>
    <p:sldId id="6332" r:id="rId25"/>
    <p:sldId id="6329" r:id="rId26"/>
    <p:sldId id="6339" r:id="rId27"/>
    <p:sldId id="6338" r:id="rId28"/>
    <p:sldId id="6330" r:id="rId29"/>
    <p:sldId id="6331" r:id="rId30"/>
    <p:sldId id="6316" r:id="rId31"/>
    <p:sldId id="6317" r:id="rId32"/>
    <p:sldId id="6304" r:id="rId33"/>
    <p:sldId id="6319" r:id="rId34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9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404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906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4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6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4428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921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9161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7238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7692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8327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9456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734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1811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1701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2052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29817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81039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0313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6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5" Type="http://schemas.openxmlformats.org/officeDocument/2006/relationships/tags" Target="../tags/tag44.xml"/><Relationship Id="rId10" Type="http://schemas.openxmlformats.org/officeDocument/2006/relationships/image" Target="../media/image61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tags" Target="../tags/tag49.xml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2.xml"/><Relationship Id="rId7" Type="http://schemas.openxmlformats.org/officeDocument/2006/relationships/image" Target="../media/image8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tags" Target="../tags/tag59.xml"/><Relationship Id="rId21" Type="http://schemas.openxmlformats.org/officeDocument/2006/relationships/image" Target="../media/image107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tags" Target="../tags/tag58.xml"/><Relationship Id="rId16" Type="http://schemas.openxmlformats.org/officeDocument/2006/relationships/notesSlide" Target="../notesSlides/notesSlide30.xml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10.png"/><Relationship Id="rId5" Type="http://schemas.openxmlformats.org/officeDocument/2006/relationships/tags" Target="../tags/tag61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tags" Target="../tags/tag66.xml"/><Relationship Id="rId19" Type="http://schemas.openxmlformats.org/officeDocument/2006/relationships/image" Target="../media/image10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23.png"/><Relationship Id="rId3" Type="http://schemas.openxmlformats.org/officeDocument/2006/relationships/tags" Target="../tags/tag73.xml"/><Relationship Id="rId21" Type="http://schemas.openxmlformats.org/officeDocument/2006/relationships/image" Target="../media/image118.png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tags" Target="../tags/tag80.xml"/><Relationship Id="rId19" Type="http://schemas.openxmlformats.org/officeDocument/2006/relationships/notesSlide" Target="../notesSlides/notesSlide31.xml"/><Relationship Id="rId31" Type="http://schemas.openxmlformats.org/officeDocument/2006/relationships/image" Target="../media/image128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8" Type="http://schemas.openxmlformats.org/officeDocument/2006/relationships/tags" Target="../tags/tag7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notesSlide" Target="../notesSlides/notesSlide32.xml"/><Relationship Id="rId18" Type="http://schemas.openxmlformats.org/officeDocument/2006/relationships/image" Target="../media/image135.png"/><Relationship Id="rId3" Type="http://schemas.openxmlformats.org/officeDocument/2006/relationships/tags" Target="../tags/tag90.xml"/><Relationship Id="rId21" Type="http://schemas.openxmlformats.org/officeDocument/2006/relationships/image" Target="../media/image138.png"/><Relationship Id="rId7" Type="http://schemas.openxmlformats.org/officeDocument/2006/relationships/tags" Target="../tags/tag94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34.png"/><Relationship Id="rId25" Type="http://schemas.openxmlformats.org/officeDocument/2006/relationships/image" Target="../media/image141.png"/><Relationship Id="rId2" Type="http://schemas.openxmlformats.org/officeDocument/2006/relationships/tags" Target="../tags/tag89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140.png"/><Relationship Id="rId5" Type="http://schemas.openxmlformats.org/officeDocument/2006/relationships/tags" Target="../tags/tag92.xml"/><Relationship Id="rId15" Type="http://schemas.openxmlformats.org/officeDocument/2006/relationships/image" Target="../media/image132.png"/><Relationship Id="rId23" Type="http://schemas.openxmlformats.org/officeDocument/2006/relationships/image" Target="../media/image139.png"/><Relationship Id="rId10" Type="http://schemas.openxmlformats.org/officeDocument/2006/relationships/tags" Target="../tags/tag97.xml"/><Relationship Id="rId19" Type="http://schemas.openxmlformats.org/officeDocument/2006/relationships/image" Target="../media/image136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131.png"/><Relationship Id="rId22" Type="http://schemas.openxmlformats.org/officeDocument/2006/relationships/image" Target="../media/image1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03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Lugano, April, 22</a:t>
            </a:r>
            <a:r>
              <a:rPr lang="en-US" baseline="30000" dirty="0"/>
              <a:t>nd</a:t>
            </a:r>
            <a:r>
              <a:rPr lang="en-US" dirty="0"/>
              <a:t>, 2024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103D285-5874-979B-E141-534EE4E9FE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1563943"/>
            <a:ext cx="9416774" cy="363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Prediction</a:t>
            </a:r>
            <a:r>
              <a:rPr lang="it-CH" sz="2400" dirty="0"/>
              <a:t> </a:t>
            </a:r>
            <a:r>
              <a:rPr lang="it-CH" sz="2400" dirty="0" err="1"/>
              <a:t>error</a:t>
            </a:r>
            <a:r>
              <a:rPr lang="it-CH" sz="2400" dirty="0"/>
              <a:t> </a:t>
            </a:r>
            <a:r>
              <a:rPr lang="it-CH" sz="2400" dirty="0" err="1"/>
              <a:t>only</a:t>
            </a:r>
            <a:r>
              <a:rPr lang="it-CH" sz="2400" dirty="0"/>
              <a:t> ``looks’’ one-step </a:t>
            </a:r>
            <a:r>
              <a:rPr lang="it-CH" sz="2400" dirty="0" err="1"/>
              <a:t>ahead</a:t>
            </a: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</a:t>
            </a:r>
            <a:r>
              <a:rPr lang="it-CH" sz="2400" dirty="0" err="1"/>
              <a:t>squared</a:t>
            </a:r>
            <a:r>
              <a:rPr lang="it-CH" sz="2400" dirty="0"/>
              <a:t> </a:t>
            </a:r>
            <a:r>
              <a:rPr lang="it-CH" sz="2400" dirty="0" err="1"/>
              <a:t>residuals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convex</a:t>
            </a:r>
            <a:r>
              <a:rPr lang="it-CH" sz="2400" dirty="0"/>
              <a:t> </a:t>
            </a:r>
            <a:r>
              <a:rPr lang="it-CH" sz="2400" dirty="0" err="1"/>
              <a:t>anymore</a:t>
            </a:r>
            <a:r>
              <a:rPr lang="it-CH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810613" y="5162081"/>
            <a:ext cx="2458435" cy="4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Deep Learning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units for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/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2000" i="1" kern="0" smtClea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ＭＳ Ｐゴシック" pitchFamily="-112" charset="-128"/>
                          <a:cs typeface="ＭＳ Ｐゴシック" pitchFamily="-112" charset="-128"/>
                        </a:rPr>
                        <m:t>=</m:t>
                      </m:r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CH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CH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/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CH" sz="2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AF5DA458-096C-E131-E537-E67B91E8C408}"/>
              </a:ext>
            </a:extLst>
          </p:cNvPr>
          <p:cNvSpPr/>
          <p:nvPr/>
        </p:nvSpPr>
        <p:spPr>
          <a:xfrm>
            <a:off x="2420938" y="1334666"/>
            <a:ext cx="1106363" cy="115212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4000" dirty="0">
                <a:solidFill>
                  <a:srgbClr val="FF0000"/>
                </a:solidFill>
              </a:rPr>
              <a:t>Σ</a:t>
            </a:r>
            <a:endParaRPr lang="en-GB" sz="4000" dirty="0">
              <a:solidFill>
                <a:srgbClr val="FF0000"/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2FA41F-ED10-8529-CF69-12898F16A80F}"/>
              </a:ext>
            </a:extLst>
          </p:cNvPr>
          <p:cNvCxnSpPr/>
          <p:nvPr/>
        </p:nvCxnSpPr>
        <p:spPr>
          <a:xfrm>
            <a:off x="1439069" y="1118642"/>
            <a:ext cx="108012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31EFAB0-6E1E-A0B3-B565-CCB44335AF9A}"/>
              </a:ext>
            </a:extLst>
          </p:cNvPr>
          <p:cNvSpPr txBox="1"/>
          <p:nvPr/>
        </p:nvSpPr>
        <p:spPr bwMode="auto">
          <a:xfrm>
            <a:off x="1259049" y="898929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5FAB05-A418-503D-ADCF-F4EDB162FBCA}"/>
              </a:ext>
            </a:extLst>
          </p:cNvPr>
          <p:cNvCxnSpPr/>
          <p:nvPr/>
        </p:nvCxnSpPr>
        <p:spPr>
          <a:xfrm>
            <a:off x="1259049" y="1757714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B3EFEFD-BAE0-61E9-0102-BB0814270C29}"/>
              </a:ext>
            </a:extLst>
          </p:cNvPr>
          <p:cNvSpPr txBox="1"/>
          <p:nvPr/>
        </p:nvSpPr>
        <p:spPr bwMode="auto">
          <a:xfrm>
            <a:off x="107902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74D5449-344D-5016-0AB7-545463E2E3CA}"/>
              </a:ext>
            </a:extLst>
          </p:cNvPr>
          <p:cNvCxnSpPr/>
          <p:nvPr/>
        </p:nvCxnSpPr>
        <p:spPr>
          <a:xfrm flipV="1">
            <a:off x="1524282" y="2256931"/>
            <a:ext cx="948457" cy="6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11E032-1154-27C0-3B95-09AC42EA646E}"/>
              </a:ext>
            </a:extLst>
          </p:cNvPr>
          <p:cNvSpPr txBox="1"/>
          <p:nvPr/>
        </p:nvSpPr>
        <p:spPr bwMode="auto">
          <a:xfrm>
            <a:off x="123142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4BEF0D-B7C1-0D90-FA6F-18E3926EC469}"/>
              </a:ext>
            </a:extLst>
          </p:cNvPr>
          <p:cNvSpPr txBox="1"/>
          <p:nvPr/>
        </p:nvSpPr>
        <p:spPr bwMode="auto">
          <a:xfrm>
            <a:off x="1655093" y="1479262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54142F-3FDD-7F0A-B157-D5469FDBD6A4}"/>
              </a:ext>
            </a:extLst>
          </p:cNvPr>
          <p:cNvSpPr txBox="1"/>
          <p:nvPr/>
        </p:nvSpPr>
        <p:spPr bwMode="auto">
          <a:xfrm>
            <a:off x="1807493" y="97462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85D769-8DA2-0778-DE41-510F678BF6E0}"/>
              </a:ext>
            </a:extLst>
          </p:cNvPr>
          <p:cNvSpPr txBox="1"/>
          <p:nvPr/>
        </p:nvSpPr>
        <p:spPr bwMode="auto">
          <a:xfrm>
            <a:off x="1727101" y="241536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2A6DA3B-7E35-A92F-8EED-EDA7BF47EBF2}"/>
              </a:ext>
            </a:extLst>
          </p:cNvPr>
          <p:cNvCxnSpPr/>
          <p:nvPr/>
        </p:nvCxnSpPr>
        <p:spPr>
          <a:xfrm flipV="1">
            <a:off x="2194384" y="2374619"/>
            <a:ext cx="445253" cy="86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EBF70A5-ED6E-F20F-8677-FC8BA5C26D95}"/>
              </a:ext>
            </a:extLst>
          </p:cNvPr>
          <p:cNvSpPr txBox="1"/>
          <p:nvPr/>
        </p:nvSpPr>
        <p:spPr bwMode="auto">
          <a:xfrm>
            <a:off x="1943125" y="3063438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0A700C7-BCB8-73D4-1EE7-450051732CF3}"/>
              </a:ext>
            </a:extLst>
          </p:cNvPr>
          <p:cNvSpPr txBox="1"/>
          <p:nvPr/>
        </p:nvSpPr>
        <p:spPr bwMode="auto">
          <a:xfrm>
            <a:off x="251918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b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CFFC73E-E211-3E5F-8672-A676E88A13FF}"/>
              </a:ext>
            </a:extLst>
          </p:cNvPr>
          <p:cNvSpPr/>
          <p:nvPr/>
        </p:nvSpPr>
        <p:spPr>
          <a:xfrm>
            <a:off x="4751437" y="1550690"/>
            <a:ext cx="988987" cy="7184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BD8C882-5CD2-8FB3-BA63-94052DEED524}"/>
              </a:ext>
            </a:extLst>
          </p:cNvPr>
          <p:cNvCxnSpPr/>
          <p:nvPr/>
        </p:nvCxnSpPr>
        <p:spPr>
          <a:xfrm>
            <a:off x="3563305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1A7FC9E-115C-4C90-634C-CBDA58BDB561}"/>
              </a:ext>
            </a:extLst>
          </p:cNvPr>
          <p:cNvCxnSpPr/>
          <p:nvPr/>
        </p:nvCxnSpPr>
        <p:spPr>
          <a:xfrm>
            <a:off x="5759549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71A18E-C602-B3A1-6976-6ECD5AA9FB0D}"/>
              </a:ext>
            </a:extLst>
          </p:cNvPr>
          <p:cNvSpPr txBox="1"/>
          <p:nvPr/>
        </p:nvSpPr>
        <p:spPr bwMode="auto">
          <a:xfrm>
            <a:off x="395934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z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38B6347-67AC-BE0F-3EC4-ADAE27C01C8F}"/>
              </a:ext>
            </a:extLst>
          </p:cNvPr>
          <p:cNvSpPr txBox="1"/>
          <p:nvPr/>
        </p:nvSpPr>
        <p:spPr bwMode="auto">
          <a:xfrm>
            <a:off x="6249516" y="985317"/>
            <a:ext cx="25202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nonlinear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activation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function</a:t>
            </a:r>
            <a:endParaRPr lang="en-GB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050D33E-0EE8-3CB0-BA82-15375FA89D63}"/>
              </a:ext>
            </a:extLst>
          </p:cNvPr>
          <p:cNvCxnSpPr/>
          <p:nvPr/>
        </p:nvCxnSpPr>
        <p:spPr>
          <a:xfrm flipH="1">
            <a:off x="5399509" y="1190070"/>
            <a:ext cx="648072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/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t="-6557" r="-1525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/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948B301D-0BBD-1D06-AB02-B2452702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30" y="2586046"/>
            <a:ext cx="2483645" cy="1684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/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</m:ctrlPr>
                            </m:eqArr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GB" sz="2000" kern="0" dirty="0"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0  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581377C-5200-8D94-D5E2-9811F025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0" y="4677567"/>
            <a:ext cx="2576513" cy="17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07135-A987-F2D9-560E-D80CC2395ADB}"/>
              </a:ext>
            </a:extLst>
          </p:cNvPr>
          <p:cNvSpPr txBox="1"/>
          <p:nvPr/>
        </p:nvSpPr>
        <p:spPr>
          <a:xfrm>
            <a:off x="196278" y="5974772"/>
            <a:ext cx="5203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</a:rPr>
              <a:t>We have a non-linear relation between inputs and outputs!</a:t>
            </a:r>
          </a:p>
        </p:txBody>
      </p:sp>
    </p:spTree>
    <p:extLst>
      <p:ext uri="{BB962C8B-B14F-4D97-AF65-F5344CB8AC3E}">
        <p14:creationId xmlns:p14="http://schemas.microsoft.com/office/powerpoint/2010/main" val="1095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Fully-connected Feedforward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E84E4F-E567-8C4F-407C-66D89696FDEB}"/>
              </a:ext>
            </a:extLst>
          </p:cNvPr>
          <p:cNvSpPr txBox="1"/>
          <p:nvPr/>
        </p:nvSpPr>
        <p:spPr>
          <a:xfrm>
            <a:off x="320929" y="793830"/>
            <a:ext cx="82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 from one neuron to a hierarchical structure with fully connected neurons</a:t>
            </a:r>
          </a:p>
        </p:txBody>
      </p:sp>
      <p:pic>
        <p:nvPicPr>
          <p:cNvPr id="5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A5ECEFB-271F-F5ED-8B49-FBABFC768D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1231167"/>
            <a:ext cx="3966321" cy="763494"/>
          </a:xfrm>
          <a:prstGeom prst="rect">
            <a:avLst/>
          </a:prstGeom>
        </p:spPr>
      </p:pic>
      <p:pic>
        <p:nvPicPr>
          <p:cNvPr id="55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8086555-8E1D-74A9-0946-02A981BC4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2193742"/>
            <a:ext cx="3966322" cy="763494"/>
          </a:xfrm>
          <a:prstGeom prst="rect">
            <a:avLst/>
          </a:prstGeom>
        </p:spPr>
      </p:pic>
      <p:grpSp>
        <p:nvGrpSpPr>
          <p:cNvPr id="85" name="Gruppo 84">
            <a:extLst>
              <a:ext uri="{FF2B5EF4-FFF2-40B4-BE49-F238E27FC236}">
                <a16:creationId xmlns:a16="http://schemas.microsoft.com/office/drawing/2014/main" id="{1DA41EE7-E370-5BB4-FB92-46C7D712278F}"/>
              </a:ext>
            </a:extLst>
          </p:cNvPr>
          <p:cNvGrpSpPr/>
          <p:nvPr/>
        </p:nvGrpSpPr>
        <p:grpSpPr>
          <a:xfrm>
            <a:off x="202057" y="1256406"/>
            <a:ext cx="6065393" cy="3264596"/>
            <a:chOff x="202057" y="1256405"/>
            <a:chExt cx="6585302" cy="3497937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8EB0B587-8EC1-10E7-462F-78D0D65E70AE}"/>
                </a:ext>
              </a:extLst>
            </p:cNvPr>
            <p:cNvGrpSpPr/>
            <p:nvPr/>
          </p:nvGrpSpPr>
          <p:grpSpPr>
            <a:xfrm>
              <a:off x="202057" y="1256405"/>
              <a:ext cx="6585302" cy="3497937"/>
              <a:chOff x="5849668" y="2042248"/>
              <a:chExt cx="6585302" cy="349793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DB777152-4A37-295B-83C6-89CE7FDC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862" y="2042248"/>
                <a:ext cx="5319713" cy="2925434"/>
              </a:xfrm>
              <a:prstGeom prst="rect">
                <a:avLst/>
              </a:prstGeom>
            </p:spPr>
          </p:pic>
          <p:sp>
            <p:nvSpPr>
              <p:cNvPr id="9" name="Parentesi graffa aperta 8">
                <a:extLst>
                  <a:ext uri="{FF2B5EF4-FFF2-40B4-BE49-F238E27FC236}">
                    <a16:creationId xmlns:a16="http://schemas.microsoft.com/office/drawing/2014/main" id="{C230F142-E9C6-E2D4-150C-C76429005404}"/>
                  </a:ext>
                </a:extLst>
              </p:cNvPr>
              <p:cNvSpPr/>
              <p:nvPr/>
            </p:nvSpPr>
            <p:spPr>
              <a:xfrm>
                <a:off x="6173056" y="2133603"/>
                <a:ext cx="456344" cy="2044332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C209DD3-1B8B-2955-928F-017CD2D2D0D3}"/>
                  </a:ext>
                </a:extLst>
              </p:cNvPr>
              <p:cNvSpPr txBox="1"/>
              <p:nvPr/>
            </p:nvSpPr>
            <p:spPr>
              <a:xfrm rot="16200000">
                <a:off x="5354027" y="2986492"/>
                <a:ext cx="1329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Input  layer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E2BCB49-A147-2B7A-B801-5D12B0D825B9}"/>
                  </a:ext>
                </a:extLst>
              </p:cNvPr>
              <p:cNvSpPr txBox="1"/>
              <p:nvPr/>
            </p:nvSpPr>
            <p:spPr>
              <a:xfrm>
                <a:off x="8053422" y="5201631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Layer 2</a:t>
                </a:r>
              </a:p>
            </p:txBody>
          </p:sp>
          <p:sp>
            <p:nvSpPr>
              <p:cNvPr id="13" name="Parentesi graffa aperta 12">
                <a:extLst>
                  <a:ext uri="{FF2B5EF4-FFF2-40B4-BE49-F238E27FC236}">
                    <a16:creationId xmlns:a16="http://schemas.microsoft.com/office/drawing/2014/main" id="{56590F82-FD36-989B-A6A9-F0588BBE2D00}"/>
                  </a:ext>
                </a:extLst>
              </p:cNvPr>
              <p:cNvSpPr/>
              <p:nvPr/>
            </p:nvSpPr>
            <p:spPr>
              <a:xfrm rot="16200000">
                <a:off x="8262730" y="4777371"/>
                <a:ext cx="369333" cy="604745"/>
              </a:xfrm>
              <a:prstGeom prst="lef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0EE1DD29-3636-EC3A-EB7E-309C4BE48E89}"/>
                  </a:ext>
                </a:extLst>
              </p:cNvPr>
              <p:cNvSpPr/>
              <p:nvPr/>
            </p:nvSpPr>
            <p:spPr>
              <a:xfrm rot="16200000">
                <a:off x="9767680" y="4071305"/>
                <a:ext cx="369333" cy="604745"/>
              </a:xfrm>
              <a:prstGeom prst="leftBrac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E908D4A-B614-8764-6548-B21195D86D59}"/>
                  </a:ext>
                </a:extLst>
              </p:cNvPr>
              <p:cNvSpPr txBox="1"/>
              <p:nvPr/>
            </p:nvSpPr>
            <p:spPr>
              <a:xfrm>
                <a:off x="10856029" y="4008658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Output layer</a:t>
                </a:r>
              </a:p>
            </p:txBody>
          </p:sp>
          <p:sp>
            <p:nvSpPr>
              <p:cNvPr id="21" name="Parentesi graffa aperta 20">
                <a:extLst>
                  <a:ext uri="{FF2B5EF4-FFF2-40B4-BE49-F238E27FC236}">
                    <a16:creationId xmlns:a16="http://schemas.microsoft.com/office/drawing/2014/main" id="{D031E464-5663-5450-83B0-5FAB625899F0}"/>
                  </a:ext>
                </a:extLst>
              </p:cNvPr>
              <p:cNvSpPr/>
              <p:nvPr/>
            </p:nvSpPr>
            <p:spPr>
              <a:xfrm rot="16200000">
                <a:off x="11337009" y="3569071"/>
                <a:ext cx="369333" cy="604745"/>
              </a:xfrm>
              <a:prstGeom prst="leftBrac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9CBC98B-26C2-5D31-61A8-2F297B8C46B5}"/>
                </a:ext>
              </a:extLst>
            </p:cNvPr>
            <p:cNvSpPr txBox="1"/>
            <p:nvPr/>
          </p:nvSpPr>
          <p:spPr>
            <a:xfrm>
              <a:off x="3975227" y="3954956"/>
              <a:ext cx="1578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Layer 3</a:t>
              </a:r>
            </a:p>
          </p:txBody>
        </p:sp>
      </p:grpSp>
      <p:pic>
        <p:nvPicPr>
          <p:cNvPr id="6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0936F39-361D-905F-56FE-BA8B3FB651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01" y="3155764"/>
            <a:ext cx="3482139" cy="644558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1528E38-6456-4609-B08B-A51741823CE3}"/>
              </a:ext>
            </a:extLst>
          </p:cNvPr>
          <p:cNvSpPr txBox="1"/>
          <p:nvPr/>
        </p:nvSpPr>
        <p:spPr>
          <a:xfrm>
            <a:off x="310395" y="5239714"/>
            <a:ext cx="9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can easily define a NARX structures parameterized by the weights (and biases) of the network</a:t>
            </a:r>
          </a:p>
        </p:txBody>
      </p:sp>
      <p:pic>
        <p:nvPicPr>
          <p:cNvPr id="71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0EC986-C441-2C23-6815-10807AA14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11" y="3991001"/>
            <a:ext cx="2561344" cy="240175"/>
          </a:xfrm>
          <a:prstGeom prst="rect">
            <a:avLst/>
          </a:prstGeom>
        </p:spPr>
      </p:pic>
      <p:pic>
        <p:nvPicPr>
          <p:cNvPr id="95" name="Immagine 9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C004F6-C835-AC02-9B79-E62D97A98C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1" y="5660246"/>
            <a:ext cx="7081325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9AB47C8-DB20-E464-ED84-5342E2C0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7" y="1350281"/>
            <a:ext cx="4822905" cy="4743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78D3-D7DE-C363-8B76-F6EBCB9BF89D}"/>
              </a:ext>
            </a:extLst>
          </p:cNvPr>
          <p:cNvSpPr txBox="1"/>
          <p:nvPr/>
        </p:nvSpPr>
        <p:spPr>
          <a:xfrm>
            <a:off x="1379496" y="868357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Definition of the model class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A23018-2BAF-5B1F-05AA-1818CD809B04}"/>
              </a:ext>
            </a:extLst>
          </p:cNvPr>
          <p:cNvSpPr txBox="1"/>
          <p:nvPr/>
        </p:nvSpPr>
        <p:spPr>
          <a:xfrm>
            <a:off x="6515100" y="861333"/>
            <a:ext cx="5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Instantiate the model class, run and print the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279BF7-9187-54C2-8DD4-CDDC7EF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99" y="1350281"/>
            <a:ext cx="5629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FAC89F9-5F18-8415-8816-BA4805D8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7214"/>
              </p:ext>
            </p:extLst>
          </p:nvPr>
        </p:nvGraphicFramePr>
        <p:xfrm>
          <a:off x="165100" y="1539463"/>
          <a:ext cx="5464175" cy="337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22">
                  <a:extLst>
                    <a:ext uri="{9D8B030D-6E8A-4147-A177-3AD203B41FA5}">
                      <a16:colId xmlns:a16="http://schemas.microsoft.com/office/drawing/2014/main" val="1918996483"/>
                    </a:ext>
                  </a:extLst>
                </a:gridCol>
                <a:gridCol w="2971048">
                  <a:extLst>
                    <a:ext uri="{9D8B030D-6E8A-4147-A177-3AD203B41FA5}">
                      <a16:colId xmlns:a16="http://schemas.microsoft.com/office/drawing/2014/main" val="205646531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789833517"/>
                    </a:ext>
                  </a:extLst>
                </a:gridCol>
              </a:tblGrid>
              <a:tr h="192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78835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08:45-09:00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Welcome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38432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09:00-10:30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Nonlinear System Identification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9679024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2463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Deep Learning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040282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6878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PyTorch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Gabriele Maroni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169619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346481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Exercise session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50316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ECB361-A314-0D34-5B27-A5152563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4367"/>
              </p:ext>
            </p:extLst>
          </p:nvPr>
        </p:nvGraphicFramePr>
        <p:xfrm>
          <a:off x="5994399" y="1539461"/>
          <a:ext cx="5673726" cy="3375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8">
                  <a:extLst>
                    <a:ext uri="{9D8B030D-6E8A-4147-A177-3AD203B41FA5}">
                      <a16:colId xmlns:a16="http://schemas.microsoft.com/office/drawing/2014/main" val="948758745"/>
                    </a:ext>
                  </a:extLst>
                </a:gridCol>
                <a:gridCol w="3226505">
                  <a:extLst>
                    <a:ext uri="{9D8B030D-6E8A-4147-A177-3AD203B41FA5}">
                      <a16:colId xmlns:a16="http://schemas.microsoft.com/office/drawing/2014/main" val="2640596880"/>
                    </a:ext>
                  </a:extLst>
                </a:gridCol>
                <a:gridCol w="1419823">
                  <a:extLst>
                    <a:ext uri="{9D8B030D-6E8A-4147-A177-3AD203B41FA5}">
                      <a16:colId xmlns:a16="http://schemas.microsoft.com/office/drawing/2014/main" val="2048408943"/>
                    </a:ext>
                  </a:extLst>
                </a:gridCol>
              </a:tblGrid>
              <a:tr h="264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59964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09:00-10:30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DynoNet</a:t>
                      </a:r>
                      <a:r>
                        <a:rPr lang="en-GB" sz="1100" dirty="0">
                          <a:effectLst/>
                        </a:rPr>
                        <a:t>- Transfer functions in deep learning (theory)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431153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85167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DynoNet- Transfer functions in deep learning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50675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257360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(theory)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Marco Forgione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712295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589482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89561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219D15-A880-6E70-AF0D-A25B673DE805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96E00F-F953-10CD-59C5-FECB45663BF5}"/>
              </a:ext>
            </a:extLst>
          </p:cNvPr>
          <p:cNvSpPr txBox="1"/>
          <p:nvPr/>
        </p:nvSpPr>
        <p:spPr>
          <a:xfrm>
            <a:off x="2314575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287AEE-3D62-9E8E-811A-C874D69EBE66}"/>
              </a:ext>
            </a:extLst>
          </p:cNvPr>
          <p:cNvSpPr txBox="1"/>
          <p:nvPr/>
        </p:nvSpPr>
        <p:spPr>
          <a:xfrm>
            <a:off x="8343900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7AFD3-6BBB-F03B-AE99-D3B9DE5D6E57}"/>
              </a:ext>
            </a:extLst>
          </p:cNvPr>
          <p:cNvSpPr txBox="1"/>
          <p:nvPr/>
        </p:nvSpPr>
        <p:spPr>
          <a:xfrm>
            <a:off x="3230686" y="508993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Course Duration</a:t>
            </a:r>
            <a:r>
              <a:rPr lang="en-GB" sz="2400" dirty="0"/>
              <a:t>: 16 academic hours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85D9D-DEAC-5A0B-ABE5-88DC3B32B009}"/>
              </a:ext>
            </a:extLst>
          </p:cNvPr>
          <p:cNvSpPr txBox="1"/>
          <p:nvPr/>
        </p:nvSpPr>
        <p:spPr>
          <a:xfrm>
            <a:off x="3211636" y="609958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Preparation for the exam: </a:t>
            </a:r>
            <a:r>
              <a:rPr lang="en-GB" sz="2400" dirty="0"/>
              <a:t>14 hours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5206A-C108-E30F-FFB5-8001EC4B304D}"/>
              </a:ext>
            </a:extLst>
          </p:cNvPr>
          <p:cNvSpPr txBox="1"/>
          <p:nvPr/>
        </p:nvSpPr>
        <p:spPr>
          <a:xfrm>
            <a:off x="2849686" y="5604287"/>
            <a:ext cx="61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Recognized ECTS: </a:t>
            </a:r>
            <a:r>
              <a:rPr lang="en-GB" sz="2400" dirty="0"/>
              <a:t>1 (upon passing of the exam)</a:t>
            </a:r>
          </a:p>
        </p:txBody>
      </p:sp>
    </p:spTree>
    <p:extLst>
      <p:ext uri="{BB962C8B-B14F-4D97-AF65-F5344CB8AC3E}">
        <p14:creationId xmlns:p14="http://schemas.microsoft.com/office/powerpoint/2010/main" val="82830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Training in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7CFDB-7A92-1695-73D0-ADC69FED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6" y="890587"/>
            <a:ext cx="9986963" cy="5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256D97-832F-62EA-AC33-D34C5D0F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0" y="4492808"/>
            <a:ext cx="3214687" cy="1322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B694F7-7774-ACC0-E654-9A30CD5CB752}"/>
              </a:ext>
            </a:extLst>
          </p:cNvPr>
          <p:cNvSpPr txBox="1"/>
          <p:nvPr/>
        </p:nvSpPr>
        <p:spPr>
          <a:xfrm>
            <a:off x="0" y="6210122"/>
            <a:ext cx="84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Nonlinear benchmarks: https://www.nonlinearbenchmark.org/benchmarks/f-16-gvt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221456" y="715537"/>
            <a:ext cx="11737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Ground Vibration Test of an F-16 aircraft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key process in assessing the structural integrity and dynamic behavior of the aircraft under various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ummy payloads mounted at the wing tips.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Goal: understand how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aircraft responds to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Instrumentation: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shaker was attached beneath the right wing to generate input signals, and accelerometers used to measure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Nonlinearities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due to mounting interfaces of the two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C43E00-B17D-BFBC-31D7-ECE03F42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5" y="3559878"/>
            <a:ext cx="2822600" cy="21042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DF61B7-2316-69D1-6B30-97A07DC7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834986"/>
            <a:ext cx="2447683" cy="18357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44FD0E-EAAF-E52F-5525-206027BE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21" y="4305711"/>
            <a:ext cx="2225407" cy="1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345282" y="763162"/>
            <a:ext cx="9855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Inputs: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voltage measured at the output of the signal generator amplifier, acting as a reference input,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ctual force provided by the shaker and measured by an impedance head at the excitation location.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acceleration signals measured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b="0" i="0" u="none" strike="noStrike" baseline="0" dirty="0">
                <a:latin typeface="CMR12"/>
              </a:rPr>
              <a:t>at the excitation location,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right wing next to the interface,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payload next to </a:t>
            </a:r>
            <a:r>
              <a:rPr lang="en-GB" sz="1800" b="0" i="0" u="none" strike="noStrike" baseline="0" dirty="0">
                <a:latin typeface="CMR12"/>
              </a:rPr>
              <a:t>the interface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29A81-12BD-3197-436F-747E10A6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9994200" y="728105"/>
            <a:ext cx="1995743" cy="20295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6CB2-CD95-E777-3FDD-DCA931AF9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0022774" y="2724169"/>
            <a:ext cx="1995743" cy="1995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5397E6-1E66-F103-DFA9-B8960F84F407}"/>
              </a:ext>
            </a:extLst>
          </p:cNvPr>
          <p:cNvSpPr txBox="1"/>
          <p:nvPr/>
        </p:nvSpPr>
        <p:spPr>
          <a:xfrm>
            <a:off x="345280" y="3429554"/>
            <a:ext cx="10265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Three independent NARX models, one for each output (optional: unique model with 3 outputs)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Regressor for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model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4379543-869D-0A6C-893F-77C12B1B0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4389263"/>
            <a:ext cx="7737551" cy="272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495BC6-A192-15BE-04A6-716881D07BBB}"/>
              </a:ext>
            </a:extLst>
          </p:cNvPr>
          <p:cNvSpPr txBox="1"/>
          <p:nvPr/>
        </p:nvSpPr>
        <p:spPr>
          <a:xfrm>
            <a:off x="354805" y="4801154"/>
            <a:ext cx="102655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Performance: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Simulation in test data (also check one-step ahead prediction)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Metrics: RMSE and/or R2 coefficient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10" name="Immagine 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FE3F964-0C65-D0F2-4746-8CFBBA20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8" y="5497895"/>
            <a:ext cx="8856027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/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 (RNNs)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6A722-AC86-04A0-A723-9B76886F8570}"/>
              </a:ext>
            </a:extLst>
          </p:cNvPr>
          <p:cNvSpPr txBox="1"/>
          <p:nvPr/>
        </p:nvSpPr>
        <p:spPr>
          <a:xfrm>
            <a:off x="261210" y="724231"/>
            <a:ext cx="112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Architectures tailored to process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time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series data and temporal information (audio, text, video, signals, etc. 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548630" y="3609975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88685" y="4486274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67730" y="2859945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endCxn id="4" idx="5"/>
          </p:cNvCxnSpPr>
          <p:nvPr/>
        </p:nvCxnSpPr>
        <p:spPr>
          <a:xfrm rot="16200000" flipH="1">
            <a:off x="625250" y="3683341"/>
            <a:ext cx="1016241" cy="332962"/>
          </a:xfrm>
          <a:prstGeom prst="curvedConnector5">
            <a:avLst>
              <a:gd name="adj1" fmla="val -22418"/>
              <a:gd name="adj2" fmla="val 207366"/>
              <a:gd name="adj3" fmla="val 12249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57265" y="49720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174289" y="3364972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0" name="Immagine 2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4C70AA-C0EF-B024-A68D-1E27B1240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1" y="5801386"/>
            <a:ext cx="2845986" cy="252530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40550D1-06CD-1977-7B37-36C87343C566}"/>
              </a:ext>
            </a:extLst>
          </p:cNvPr>
          <p:cNvSpPr txBox="1"/>
          <p:nvPr/>
        </p:nvSpPr>
        <p:spPr>
          <a:xfrm>
            <a:off x="11006236" y="4857600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573543C-F442-D5FF-1A51-281DD51181CC}"/>
              </a:ext>
            </a:extLst>
          </p:cNvPr>
          <p:cNvSpPr txBox="1"/>
          <p:nvPr/>
        </p:nvSpPr>
        <p:spPr>
          <a:xfrm>
            <a:off x="11107200" y="3175148"/>
            <a:ext cx="12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1BF43C10-32AB-90FB-2EBB-560DAE8CFF67}"/>
              </a:ext>
            </a:extLst>
          </p:cNvPr>
          <p:cNvSpPr/>
          <p:nvPr/>
        </p:nvSpPr>
        <p:spPr>
          <a:xfrm>
            <a:off x="1933575" y="4019398"/>
            <a:ext cx="1164996" cy="2431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15997FA-A507-1218-31FA-189F6329305B}"/>
              </a:ext>
            </a:extLst>
          </p:cNvPr>
          <p:cNvSpPr txBox="1"/>
          <p:nvPr/>
        </p:nvSpPr>
        <p:spPr>
          <a:xfrm>
            <a:off x="2129564" y="369703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unfold</a:t>
            </a:r>
          </a:p>
        </p:txBody>
      </p:sp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C45F1E-108C-0552-A68E-FFB5CAA62D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1" y="6224505"/>
            <a:ext cx="2190632" cy="26476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69F39146-A439-A576-6596-9EDF3FC310D0}"/>
              </a:ext>
            </a:extLst>
          </p:cNvPr>
          <p:cNvSpPr/>
          <p:nvPr/>
        </p:nvSpPr>
        <p:spPr>
          <a:xfrm>
            <a:off x="522902" y="1979625"/>
            <a:ext cx="880110" cy="8762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4BF92B-A3D1-2CBB-C1F6-789CC7C19794}"/>
              </a:ext>
            </a:extLst>
          </p:cNvPr>
          <p:cNvCxnSpPr>
            <a:cxnSpLocks/>
          </p:cNvCxnSpPr>
          <p:nvPr/>
        </p:nvCxnSpPr>
        <p:spPr>
          <a:xfrm flipV="1">
            <a:off x="962957" y="1580358"/>
            <a:ext cx="0" cy="399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A88B6EE-3A8A-63F8-531C-A1867A0A9A5E}"/>
              </a:ext>
            </a:extLst>
          </p:cNvPr>
          <p:cNvGrpSpPr/>
          <p:nvPr/>
        </p:nvGrpSpPr>
        <p:grpSpPr>
          <a:xfrm>
            <a:off x="3060471" y="1395692"/>
            <a:ext cx="8928946" cy="3831240"/>
            <a:chOff x="3060471" y="1395692"/>
            <a:chExt cx="8928946" cy="383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/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/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/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/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r="-571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64626EC8-D51F-6A26-FA2E-07C63CCE728B}"/>
                </a:ext>
              </a:extLst>
            </p:cNvPr>
            <p:cNvSpPr/>
            <p:nvPr/>
          </p:nvSpPr>
          <p:spPr>
            <a:xfrm>
              <a:off x="3677701" y="35526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3517DC20-6EFB-F57C-F4D5-DEDAB1A1D52E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117756" y="44289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FBB2995-0C87-CEF0-D66F-66A4415DD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326" y="28026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0FEF7F61-45BF-8B71-6FAE-48E38E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33256" y="3687354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8AC8375-E0CC-4BF3-397F-F74BC611F5D5}"/>
                </a:ext>
              </a:extLst>
            </p:cNvPr>
            <p:cNvSpPr txBox="1"/>
            <p:nvPr/>
          </p:nvSpPr>
          <p:spPr>
            <a:xfrm>
              <a:off x="4186336" y="4857600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u(t)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8AC95B-5B1B-C533-7FE9-0369F388F949}"/>
                </a:ext>
              </a:extLst>
            </p:cNvPr>
            <p:cNvSpPr txBox="1"/>
            <p:nvPr/>
          </p:nvSpPr>
          <p:spPr>
            <a:xfrm>
              <a:off x="429788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h(t)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ED62660-B459-1379-4CE5-3E1EA37F52F7}"/>
                </a:ext>
              </a:extLst>
            </p:cNvPr>
            <p:cNvSpPr/>
            <p:nvPr/>
          </p:nvSpPr>
          <p:spPr>
            <a:xfrm>
              <a:off x="5601751" y="3485999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FC01E6EC-EA3A-049C-B77D-AD37C4296EEB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6041806" y="4362298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3B9B3863-F128-6973-C21C-EEFDAE006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376" y="2735969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447476E-E173-3921-22C1-D688CF2E3EEA}"/>
                </a:ext>
              </a:extLst>
            </p:cNvPr>
            <p:cNvSpPr txBox="1"/>
            <p:nvPr/>
          </p:nvSpPr>
          <p:spPr>
            <a:xfrm>
              <a:off x="6110386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u(t+1)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A7FD9752-D9C4-D1D2-7A70-40FDF180C82F}"/>
                </a:ext>
              </a:extLst>
            </p:cNvPr>
            <p:cNvSpPr txBox="1"/>
            <p:nvPr/>
          </p:nvSpPr>
          <p:spPr>
            <a:xfrm>
              <a:off x="6211351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h(t+1)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C58904D5-38E1-17AE-B9CF-FEAD2CB56584}"/>
                </a:ext>
              </a:extLst>
            </p:cNvPr>
            <p:cNvSpPr/>
            <p:nvPr/>
          </p:nvSpPr>
          <p:spPr>
            <a:xfrm>
              <a:off x="7592476" y="349552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Connettore 2 67">
              <a:extLst>
                <a:ext uri="{FF2B5EF4-FFF2-40B4-BE49-F238E27FC236}">
                  <a16:creationId xmlns:a16="http://schemas.microsoft.com/office/drawing/2014/main" id="{97848275-DF3B-85B4-FB5C-FFBED2B5887C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8032531" y="437182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79BE9C7B-EF41-B03B-5050-647568220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101" y="274549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22E81641-5272-8C29-DCC0-AD4928D36A8A}"/>
                </a:ext>
              </a:extLst>
            </p:cNvPr>
            <p:cNvSpPr txBox="1"/>
            <p:nvPr/>
          </p:nvSpPr>
          <p:spPr>
            <a:xfrm>
              <a:off x="8101111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u(t+2)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B0B09DE0-3F41-8D2F-8494-8ABC55B1E3CF}"/>
                </a:ext>
              </a:extLst>
            </p:cNvPr>
            <p:cNvSpPr txBox="1"/>
            <p:nvPr/>
          </p:nvSpPr>
          <p:spPr>
            <a:xfrm>
              <a:off x="820207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h(t+2)</a:t>
              </a:r>
            </a:p>
          </p:txBody>
        </p:sp>
        <p:cxnSp>
          <p:nvCxnSpPr>
            <p:cNvPr id="75" name="Connettore curvo 74">
              <a:extLst>
                <a:ext uri="{FF2B5EF4-FFF2-40B4-BE49-F238E27FC236}">
                  <a16:creationId xmlns:a16="http://schemas.microsoft.com/office/drawing/2014/main" id="{2A136A9E-2015-3475-398E-55B459CAFAD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703" y="3612821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0ED97A8-55E0-21CE-39B1-8108C3CA1B9E}"/>
                </a:ext>
              </a:extLst>
            </p:cNvPr>
            <p:cNvSpPr/>
            <p:nvPr/>
          </p:nvSpPr>
          <p:spPr>
            <a:xfrm>
              <a:off x="10497601" y="34383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3BA91153-D5AD-DA6C-2F17-6E86570AEEAB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10937656" y="43146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12D02DFE-EFC4-19CA-C2B2-4D4E1FEC7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6226" y="26883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curvo 82">
              <a:extLst>
                <a:ext uri="{FF2B5EF4-FFF2-40B4-BE49-F238E27FC236}">
                  <a16:creationId xmlns:a16="http://schemas.microsoft.com/office/drawing/2014/main" id="{A7AF59E9-01EB-52D0-2CF7-6C9138829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03" y="4165891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curvo 91">
              <a:extLst>
                <a:ext uri="{FF2B5EF4-FFF2-40B4-BE49-F238E27FC236}">
                  <a16:creationId xmlns:a16="http://schemas.microsoft.com/office/drawing/2014/main" id="{3C4350C3-6FE3-D34C-5C04-09C635874D7E}"/>
                </a:ext>
              </a:extLst>
            </p:cNvPr>
            <p:cNvCxnSpPr>
              <a:stCxn id="67" idx="7"/>
            </p:cNvCxnSpPr>
            <p:nvPr/>
          </p:nvCxnSpPr>
          <p:spPr>
            <a:xfrm>
              <a:off x="8416388" y="3662562"/>
              <a:ext cx="914400" cy="9144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0AB02D5A-554E-5048-9DB9-38E432F9E7E1}"/>
                </a:ext>
              </a:extLst>
            </p:cNvPr>
            <p:cNvSpPr txBox="1"/>
            <p:nvPr/>
          </p:nvSpPr>
          <p:spPr>
            <a:xfrm>
              <a:off x="9555330" y="3933673"/>
              <a:ext cx="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  <a:p>
              <a:r>
                <a:rPr lang="en-GB" sz="24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05571CFE-6D91-8DAF-62CB-617FE2711DE8}"/>
                </a:ext>
              </a:extLst>
            </p:cNvPr>
            <p:cNvSpPr txBox="1"/>
            <p:nvPr/>
          </p:nvSpPr>
          <p:spPr>
            <a:xfrm>
              <a:off x="3060471" y="4431116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h(t-1)</a:t>
              </a:r>
            </a:p>
          </p:txBody>
        </p:sp>
        <p:cxnSp>
          <p:nvCxnSpPr>
            <p:cNvPr id="96" name="Connettore curvo 95">
              <a:extLst>
                <a:ext uri="{FF2B5EF4-FFF2-40B4-BE49-F238E27FC236}">
                  <a16:creationId xmlns:a16="http://schemas.microsoft.com/office/drawing/2014/main" id="{6FEAA616-596B-C9B3-A47F-926BEA88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580" y="4280342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E18B94B-5B44-EB7C-6C7B-DE25CCF7024B}"/>
                </a:ext>
              </a:extLst>
            </p:cNvPr>
            <p:cNvSpPr/>
            <p:nvPr/>
          </p:nvSpPr>
          <p:spPr>
            <a:xfrm>
              <a:off x="3651050" y="1923783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9229898-D8B9-2EF2-C41E-054D60668C93}"/>
                </a:ext>
              </a:extLst>
            </p:cNvPr>
            <p:cNvSpPr/>
            <p:nvPr/>
          </p:nvSpPr>
          <p:spPr>
            <a:xfrm>
              <a:off x="5580051" y="1857108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DFDE361-A8FB-FB99-3C1E-ED57F8F96992}"/>
                </a:ext>
              </a:extLst>
            </p:cNvPr>
            <p:cNvSpPr/>
            <p:nvPr/>
          </p:nvSpPr>
          <p:spPr>
            <a:xfrm>
              <a:off x="7608601" y="1856301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56BD4B5-9EA9-870E-ECCE-864F78E6F955}"/>
                </a:ext>
              </a:extLst>
            </p:cNvPr>
            <p:cNvSpPr/>
            <p:nvPr/>
          </p:nvSpPr>
          <p:spPr>
            <a:xfrm>
              <a:off x="10465986" y="1798649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AA02F85A-27B8-B044-6878-60DE18CD0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18" y="1522899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FECBF1-EACE-7E32-3B65-26B01598C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326" y="145543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7761C0B-DF5F-18A4-C0CA-316C392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707" y="1463464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92B886C-4D06-BF96-D829-DEC13769F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6041" y="139569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508B253-127B-E83A-CE4B-D7FC9666F8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21" y="5662868"/>
            <a:ext cx="3058321" cy="705161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244E2622-D2FA-C051-A4E2-7DD81FCBD7AB}"/>
              </a:ext>
            </a:extLst>
          </p:cNvPr>
          <p:cNvSpPr/>
          <p:nvPr/>
        </p:nvSpPr>
        <p:spPr>
          <a:xfrm>
            <a:off x="5269220" y="6224504"/>
            <a:ext cx="472104" cy="2479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741AC0-209C-F9A6-7C33-CBE184F03AA6}"/>
              </a:ext>
            </a:extLst>
          </p:cNvPr>
          <p:cNvCxnSpPr>
            <a:cxnSpLocks/>
          </p:cNvCxnSpPr>
          <p:nvPr/>
        </p:nvCxnSpPr>
        <p:spPr>
          <a:xfrm flipH="1" flipV="1">
            <a:off x="5841036" y="6340810"/>
            <a:ext cx="1238250" cy="8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29B8E4-4C22-E8C5-DE78-D2D21264F6D5}"/>
              </a:ext>
            </a:extLst>
          </p:cNvPr>
          <p:cNvSpPr txBox="1"/>
          <p:nvPr/>
        </p:nvSpPr>
        <p:spPr>
          <a:xfrm>
            <a:off x="7182684" y="6288865"/>
            <a:ext cx="287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or skip some initial samples </a:t>
            </a:r>
          </a:p>
        </p:txBody>
      </p:sp>
    </p:spTree>
    <p:extLst>
      <p:ext uri="{BB962C8B-B14F-4D97-AF65-F5344CB8AC3E}">
        <p14:creationId xmlns:p14="http://schemas.microsoft.com/office/powerpoint/2010/main" val="4129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104" grpId="0" animBg="1"/>
      <p:bldP spid="105" grpId="0"/>
      <p:bldP spid="14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Creating training data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ABB296-1862-33DA-140C-0632159C2725}"/>
              </a:ext>
            </a:extLst>
          </p:cNvPr>
          <p:cNvSpPr txBox="1"/>
          <p:nvPr/>
        </p:nvSpPr>
        <p:spPr>
          <a:xfrm>
            <a:off x="261210" y="829006"/>
            <a:ext cx="120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an input/output sequence of length N,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you can unfold the network up to N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(you simulate N-step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5FA9FC-FCE0-1C32-EB4F-5D0E6D6A44D8}"/>
              </a:ext>
            </a:extLst>
          </p:cNvPr>
          <p:cNvSpPr txBox="1"/>
          <p:nvPr/>
        </p:nvSpPr>
        <p:spPr>
          <a:xfrm>
            <a:off x="261210" y="2641580"/>
            <a:ext cx="11292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… or we 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split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sequence into shorter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(overlapped or not) of length L&lt;&lt;N, and thus create </a:t>
            </a:r>
            <a:r>
              <a:rPr lang="en-US" dirty="0">
                <a:latin typeface="Söhne"/>
              </a:rPr>
              <a:t>batch of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.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Network is unfolded for L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(when you train, you predict L-step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9" name="Immagine 8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3B57D9D-4CA9-5B4B-AFAB-82248180D3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1" y="1353224"/>
            <a:ext cx="2619670" cy="701666"/>
          </a:xfrm>
          <a:prstGeom prst="rect">
            <a:avLst/>
          </a:prstGeom>
        </p:spPr>
      </p:pic>
      <p:pic>
        <p:nvPicPr>
          <p:cNvPr id="91" name="Immagine 9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3E62560-5C56-8A65-E176-8A48390C15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3565736"/>
            <a:ext cx="3792318" cy="705161"/>
          </a:xfrm>
          <a:prstGeom prst="rect">
            <a:avLst/>
          </a:prstGeom>
        </p:spPr>
      </p:pic>
      <p:pic>
        <p:nvPicPr>
          <p:cNvPr id="97" name="Immagine 9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C8869E4-0246-8B34-7F5C-BDFCDFBA44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492202"/>
            <a:ext cx="1554501" cy="747978"/>
          </a:xfrm>
          <a:prstGeom prst="rect">
            <a:avLst/>
          </a:prstGeom>
        </p:spPr>
      </p:pic>
      <p:pic>
        <p:nvPicPr>
          <p:cNvPr id="70" name="Immagine 6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54E35EF-F027-96CB-8056-6ABA91630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3760"/>
            <a:ext cx="4248929" cy="28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Multi-layer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Hidden states of a layer are also inputs of the next layer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1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Bidirectional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Causality is lost. Might not  useful for prediction, but for tasks like smoothing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550BAF1F-5E92-D6E0-E456-2545ADA44423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54595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330CF19-1107-711B-A761-E7E562560407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43927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9F888F0C-4508-85A8-69F7-FA760D55EDFC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25131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D1E6A5F-1ED5-EABB-9427-1453B61D7A3B}"/>
              </a:ext>
            </a:extLst>
          </p:cNvPr>
          <p:cNvCxnSpPr>
            <a:cxnSpLocks/>
            <a:stCxn id="81" idx="5"/>
            <a:endCxn id="83" idx="3"/>
          </p:cNvCxnSpPr>
          <p:nvPr/>
        </p:nvCxnSpPr>
        <p:spPr>
          <a:xfrm rot="16200000" flipH="1">
            <a:off x="3734706" y="2394359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137E43C1-23ED-8542-AC7B-5168FF0449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4545" y="4243130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DCD7FAA-4207-CB83-CE05-889E87774D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5640" y="5360937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06C11B3-DA36-983B-C463-F91D447BF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4262984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1BEA8313-9D70-1339-4241-1FD82A3244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244448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E26DD376-E40A-B202-40C5-726696E9D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539963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7AC8B2FD-2343-ECFC-1ED4-51CBC4A25C6D}"/>
              </a:ext>
            </a:extLst>
          </p:cNvPr>
          <p:cNvCxnSpPr>
            <a:cxnSpLocks/>
          </p:cNvCxnSpPr>
          <p:nvPr/>
        </p:nvCxnSpPr>
        <p:spPr>
          <a:xfrm flipH="1" flipV="1">
            <a:off x="5942390" y="427085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curvo 61">
            <a:extLst>
              <a:ext uri="{FF2B5EF4-FFF2-40B4-BE49-F238E27FC236}">
                <a16:creationId xmlns:a16="http://schemas.microsoft.com/office/drawing/2014/main" id="{4369A744-243E-12E6-5F5B-E3BA9C31CDE8}"/>
              </a:ext>
            </a:extLst>
          </p:cNvPr>
          <p:cNvCxnSpPr>
            <a:cxnSpLocks/>
          </p:cNvCxnSpPr>
          <p:nvPr/>
        </p:nvCxnSpPr>
        <p:spPr>
          <a:xfrm flipH="1" flipV="1">
            <a:off x="5983030" y="235061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A3BCD986-F252-B6DA-ACC1-ED2089F3BA53}"/>
              </a:ext>
            </a:extLst>
          </p:cNvPr>
          <p:cNvCxnSpPr>
            <a:cxnSpLocks/>
          </p:cNvCxnSpPr>
          <p:nvPr/>
        </p:nvCxnSpPr>
        <p:spPr>
          <a:xfrm flipH="1" flipV="1">
            <a:off x="5962710" y="532749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37EF6E67-955F-CD84-4DDB-32D8D92BF074}"/>
              </a:ext>
            </a:extLst>
          </p:cNvPr>
          <p:cNvCxnSpPr>
            <a:cxnSpLocks/>
          </p:cNvCxnSpPr>
          <p:nvPr/>
        </p:nvCxnSpPr>
        <p:spPr>
          <a:xfrm flipV="1">
            <a:off x="4650000" y="409089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954D9401-0B6F-5538-6D61-DA5F25499275}"/>
              </a:ext>
            </a:extLst>
          </p:cNvPr>
          <p:cNvCxnSpPr>
            <a:cxnSpLocks/>
          </p:cNvCxnSpPr>
          <p:nvPr/>
        </p:nvCxnSpPr>
        <p:spPr>
          <a:xfrm flipV="1">
            <a:off x="4700966" y="220087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9C1B620-FE7E-AF2C-862A-122603C2E81B}"/>
              </a:ext>
            </a:extLst>
          </p:cNvPr>
          <p:cNvCxnSpPr>
            <a:cxnSpLocks/>
          </p:cNvCxnSpPr>
          <p:nvPr/>
        </p:nvCxnSpPr>
        <p:spPr>
          <a:xfrm flipV="1">
            <a:off x="4650000" y="5229734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7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565177" y="2499717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005232" y="3376016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993802" y="174968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006579" y="2937866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073812" y="3861792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60502" y="206489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2C3BD8B-81F7-D48C-4BEF-BC6A06D56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09" y="4663551"/>
            <a:ext cx="2845986" cy="252530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46DB697-A087-4F77-C2B5-3924A62151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012074"/>
            <a:ext cx="4387381" cy="256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2A94644-5E3D-2B23-63D7-D7446229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34" y="1639956"/>
            <a:ext cx="8029575" cy="10953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AD2E289-0AD7-FF21-8C82-323D80FD1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27" y="2985320"/>
            <a:ext cx="5262234" cy="2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141023A-9C41-62EC-7C98-864A3B2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" y="840538"/>
            <a:ext cx="5326770" cy="40948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CB38C-F35A-8BE8-6979-DFA9B6CB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24948"/>
            <a:ext cx="6443662" cy="3037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C081B6-E223-D31F-F281-9154765B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991421"/>
            <a:ext cx="5038725" cy="2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LSTM: Long Short Term Memory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754544" y="1788228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194599" y="266452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10183169" y="1038198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195946" y="2226377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263179" y="315030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75639" y="92097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21" name="Immagin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E5A1BBB-C0C5-16AC-54F0-4526B6EB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546672"/>
            <a:ext cx="3433183" cy="242044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E9FD020-CF0E-C3C0-C2FB-18D4743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000283"/>
            <a:ext cx="3765230" cy="242044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FD21F8-261A-069C-3CA5-F239E4206E45}"/>
              </a:ext>
            </a:extLst>
          </p:cNvPr>
          <p:cNvGrpSpPr/>
          <p:nvPr/>
        </p:nvGrpSpPr>
        <p:grpSpPr>
          <a:xfrm>
            <a:off x="323850" y="728465"/>
            <a:ext cx="4391025" cy="2395328"/>
            <a:chOff x="771525" y="1365835"/>
            <a:chExt cx="4791075" cy="252916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FF1A267-ED52-2411-8E6F-B10135B0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25" y="1365835"/>
              <a:ext cx="4381499" cy="2516928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9F40930-C3A5-EB99-AD95-4348B7C3D31E}"/>
                </a:ext>
              </a:extLst>
            </p:cNvPr>
            <p:cNvSpPr txBox="1"/>
            <p:nvPr/>
          </p:nvSpPr>
          <p:spPr>
            <a:xfrm>
              <a:off x="1335881" y="3664168"/>
              <a:ext cx="42267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Image by Guillaume Chevalier, CC BY-SA 4.0, via Wikimedia Commons</a:t>
              </a: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06E4D-E534-9BC1-B13A-194DFFABD53F}"/>
              </a:ext>
            </a:extLst>
          </p:cNvPr>
          <p:cNvSpPr txBox="1"/>
          <p:nvPr/>
        </p:nvSpPr>
        <p:spPr>
          <a:xfrm>
            <a:off x="5466995" y="6336134"/>
            <a:ext cx="672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Hochreiter</a:t>
            </a:r>
            <a:r>
              <a:rPr lang="en-US" sz="1200" dirty="0"/>
              <a:t>, S., &amp; </a:t>
            </a:r>
            <a:r>
              <a:rPr lang="en-US" sz="1200" dirty="0" err="1"/>
              <a:t>Schmidhuber</a:t>
            </a:r>
            <a:r>
              <a:rPr lang="en-US" sz="1200" dirty="0"/>
              <a:t>, J. (1997). Long short-term memory. Neural Computation, 9(8), 1735–1780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5BBE681-934F-D109-3CF3-724C4849C2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865"/>
          <a:stretch/>
        </p:blipFill>
        <p:spPr>
          <a:xfrm>
            <a:off x="161570" y="3226914"/>
            <a:ext cx="6629755" cy="84324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7FCFF74-1402-65C8-3E26-59A38DA51D39}"/>
              </a:ext>
            </a:extLst>
          </p:cNvPr>
          <p:cNvSpPr txBox="1"/>
          <p:nvPr/>
        </p:nvSpPr>
        <p:spPr>
          <a:xfrm>
            <a:off x="11049216" y="1824991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850AD86-4B40-798E-9A55-7160A667B599}"/>
              </a:ext>
            </a:extLst>
          </p:cNvPr>
          <p:cNvSpPr txBox="1"/>
          <p:nvPr/>
        </p:nvSpPr>
        <p:spPr>
          <a:xfrm>
            <a:off x="11046134" y="2293685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c(t)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F85A48-3663-9C7B-C3B1-95C34C3EB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1" y="4242327"/>
            <a:ext cx="4457345" cy="23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Backpropagation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3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Background: chain rule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A5086BB5-F904-9255-C568-4A4DD7A90273}"/>
              </a:ext>
            </a:extLst>
          </p:cNvPr>
          <p:cNvGrpSpPr/>
          <p:nvPr/>
        </p:nvGrpSpPr>
        <p:grpSpPr>
          <a:xfrm>
            <a:off x="254000" y="1007498"/>
            <a:ext cx="3317587" cy="690104"/>
            <a:chOff x="254000" y="1007498"/>
            <a:chExt cx="3317587" cy="690104"/>
          </a:xfrm>
        </p:grpSpPr>
        <p:pic>
          <p:nvPicPr>
  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)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4185E6F-32C1-B945-4E9C-3AFB70D022CB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1167037"/>
              <a:ext cx="938057" cy="303909"/>
            </a:xfrm>
            <a:prstGeom prst="rect">
              <a:avLst/>
            </a:prstGeom>
          </p:spPr>
        </p:pic>
        <p:pic>
          <p:nvPicPr>
            <p:cNvPr id="11" name="Immagine 1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df}{dg}\frac{dg}{dx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7FCC8F2-614A-0008-4C05-27D78A5B9C07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268" y="1007498"/>
              <a:ext cx="1528319" cy="690104"/>
            </a:xfrm>
            <a:prstGeom prst="rect">
              <a:avLst/>
            </a:prstGeom>
          </p:spPr>
        </p:pic>
        <p:cxnSp>
          <p:nvCxnSpPr>
            <p:cNvPr id="3" name="Connettore 2 2">
              <a:extLst>
                <a:ext uri="{FF2B5EF4-FFF2-40B4-BE49-F238E27FC236}">
                  <a16:creationId xmlns:a16="http://schemas.microsoft.com/office/drawing/2014/main" id="{88E23491-037C-E109-B20B-114977FF8E4C}"/>
                </a:ext>
              </a:extLst>
            </p:cNvPr>
            <p:cNvCxnSpPr>
              <a:cxnSpLocks/>
            </p:cNvCxnSpPr>
            <p:nvPr/>
          </p:nvCxnSpPr>
          <p:spPr>
            <a:xfrm>
              <a:off x="1304925" y="1352550"/>
              <a:ext cx="6191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3FDAE099-DDE1-727B-85C3-9DF7C6F402C7}"/>
              </a:ext>
            </a:extLst>
          </p:cNvPr>
          <p:cNvGrpSpPr/>
          <p:nvPr/>
        </p:nvGrpSpPr>
        <p:grpSpPr>
          <a:xfrm>
            <a:off x="4123040" y="772685"/>
            <a:ext cx="7996246" cy="957808"/>
            <a:chOff x="4123040" y="772685"/>
            <a:chExt cx="7996246" cy="957808"/>
          </a:xfrm>
        </p:grpSpPr>
        <p:pic>
          <p:nvPicPr>
            <p:cNvPr id="9" name="Immagine 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,h(x))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486A3150-5BDE-C315-CF41-30CA9FA5D53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040" y="1139433"/>
              <a:ext cx="1656685" cy="303909"/>
            </a:xfrm>
            <a:prstGeom prst="rect">
              <a:avLst/>
            </a:prstGeom>
          </p:spPr>
        </p:pic>
        <p:pic>
          <p:nvPicPr>
            <p:cNvPr id="12" name="Immagine 1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\partial f}{\partial g}\frac{dg}{dx} + \frac{\partial f}{\partial h}\frac{dh}{d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D546D248-F860-E5C4-63FF-00FDE2662392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691" y="955859"/>
              <a:ext cx="2782351" cy="693396"/>
            </a:xfrm>
            <a:prstGeom prst="rect">
              <a:avLst/>
            </a:prstGeom>
          </p:spPr>
        </p:pic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4E15023B-176A-5C66-0ACC-E34F654D81EC}"/>
                </a:ext>
              </a:extLst>
            </p:cNvPr>
            <p:cNvCxnSpPr>
              <a:cxnSpLocks/>
            </p:cNvCxnSpPr>
            <p:nvPr/>
          </p:nvCxnSpPr>
          <p:spPr>
            <a:xfrm>
              <a:off x="5890082" y="1281862"/>
              <a:ext cx="501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Immagine 3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dg}{dx} \\ &#10;\ \vspace{-2mm} \\&#10;\frac{dh}{dx}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B65720E-B2D4-F6D4-9998-1A0D190D00D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008" y="772685"/>
              <a:ext cx="2657278" cy="957808"/>
            </a:xfrm>
            <a:prstGeom prst="rect">
              <a:avLst/>
            </a:prstGeom>
          </p:spPr>
        </p:pic>
      </p:grpSp>
      <p:pic>
        <p:nvPicPr>
          <p:cNvPr id="22" name="Immagine 21" descr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If &#10;  $&#10; x \in \mathbb{R}^n&#10; $&#10;&#10;&#10;&#10;&#10;\end{document}" title="IguanaTex Bitmap Display">
            <a:extLst>
              <a:ext uri="{FF2B5EF4-FFF2-40B4-BE49-F238E27FC236}">
                <a16:creationId xmlns:a16="http://schemas.microsoft.com/office/drawing/2014/main" id="{E5DFC467-25B1-D71B-F6B2-BD649287B6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1" y="2992973"/>
            <a:ext cx="1200275" cy="227109"/>
          </a:xfrm>
          <a:prstGeom prst="rect">
            <a:avLst/>
          </a:prstGeom>
        </p:spPr>
      </p:pic>
      <p:pic>
        <p:nvPicPr>
          <p:cNvPr id="10" name="Immagine 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z(x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E87E290-9918-17E5-DD5F-499301BD1BD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47" y="5384520"/>
            <a:ext cx="935863" cy="303909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  $&#10; z \in \mathbb{R}^m, \ \ x \in \mathbb{R}^n&#10; $&#10;&#10;&#10;&#10;&#10;\end{document}" title="IguanaTex Bitmap Display">
            <a:extLst>
              <a:ext uri="{FF2B5EF4-FFF2-40B4-BE49-F238E27FC236}">
                <a16:creationId xmlns:a16="http://schemas.microsoft.com/office/drawing/2014/main" id="{D1ACA934-E85A-9538-A0FD-832AA6E01E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0" y="5974096"/>
            <a:ext cx="2205258" cy="265509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93B6FE81-3528-C014-85CA-5485D31D9DD2}"/>
              </a:ext>
            </a:extLst>
          </p:cNvPr>
          <p:cNvGrpSpPr/>
          <p:nvPr/>
        </p:nvGrpSpPr>
        <p:grpSpPr>
          <a:xfrm>
            <a:off x="2957896" y="5249124"/>
            <a:ext cx="8575487" cy="1275980"/>
            <a:chOff x="2957896" y="5249124"/>
            <a:chExt cx="8575487" cy="1275980"/>
          </a:xfrm>
        </p:grpSpPr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985BA963-E63A-9A09-9AEB-C6BA9885C486}"/>
                </a:ext>
              </a:extLst>
            </p:cNvPr>
            <p:cNvCxnSpPr>
              <a:cxnSpLocks/>
            </p:cNvCxnSpPr>
            <p:nvPr/>
          </p:nvCxnSpPr>
          <p:spPr>
            <a:xfrm>
              <a:off x="2957896" y="5758612"/>
              <a:ext cx="5011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Immagine 2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sum_{j=1}^m \frac{\partial f}{\partial z_j}\frac{\partial z_j}{ \partial 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C7AD8003-F3A2-60FA-0901-4E9C749E28F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484" y="5406401"/>
              <a:ext cx="2266695" cy="874425"/>
            </a:xfrm>
            <a:prstGeom prst="rect">
              <a:avLst/>
            </a:prstGeom>
          </p:spPr>
        </p:pic>
        <p:pic>
          <p:nvPicPr>
            <p:cNvPr id="43" name="Immagine 4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z_1} \ \ \cdots \ \     \frac{\partial f}{\partial z_m}\right] \left[\begin{array}{ccc} \frac{\partial z_1}{\partial x_1} &amp; \cdots &amp; \frac{\partial z_1}{\partial x_n}\\ &#10;\ \vspace{-5mm} \\&#10;\vdots &amp; \ \ &amp; \vdots \vspace{-0.5mm} \\&#10;\frac{ \partial z_m}{\partial x_1} &amp; \cdots &amp; \frac{\partial z_m}{\partial x_n} 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955B2DE-3776-F4AA-32CE-79F222A540C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486" y="5249124"/>
              <a:ext cx="5374897" cy="1275980"/>
            </a:xfrm>
            <a:prstGeom prst="rect">
              <a:avLst/>
            </a:prstGeom>
          </p:spPr>
        </p:pic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79CBB1F0-8C1F-287F-5BA2-6C8DA028E53E}"/>
              </a:ext>
            </a:extLst>
          </p:cNvPr>
          <p:cNvGrpSpPr/>
          <p:nvPr/>
        </p:nvGrpSpPr>
        <p:grpSpPr>
          <a:xfrm>
            <a:off x="2362200" y="2038540"/>
            <a:ext cx="6984272" cy="1092757"/>
            <a:chOff x="2362200" y="2038540"/>
            <a:chExt cx="6984272" cy="1092757"/>
          </a:xfrm>
        </p:grpSpPr>
        <p:pic>
          <p:nvPicPr>
            <p:cNvPr id="46" name="Immagine 4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f}{ \partial x_i} = \frac{\partial f}{\partial g}\frac{\partial g}{ \partial x_i} + \frac{\partial f}{\partial h}\frac{\partial h}{ \partial x_i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E049F47-0F9B-7068-6C4B-17B0166F966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493" y="2230036"/>
              <a:ext cx="3144408" cy="693396"/>
            </a:xfrm>
            <a:prstGeom prst="rect">
              <a:avLst/>
            </a:prstGeom>
          </p:spPr>
        </p:pic>
        <p:pic>
          <p:nvPicPr>
  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\partial g}{\partial x_i} \\ &#10;\ \vspace{-2mm} \\&#10;\frac{ \partial h}{\partial x_i}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7D575CBA-82AD-FA9C-5958-FA4BCC13571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469" y="2038540"/>
              <a:ext cx="2801003" cy="1092757"/>
            </a:xfrm>
            <a:prstGeom prst="rect">
              <a:avLst/>
            </a:prstGeom>
          </p:spPr>
        </p:pic>
        <p:cxnSp>
          <p:nvCxnSpPr>
            <p:cNvPr id="47" name="Connettore 2 46">
              <a:extLst>
                <a:ext uri="{FF2B5EF4-FFF2-40B4-BE49-F238E27FC236}">
                  <a16:creationId xmlns:a16="http://schemas.microsoft.com/office/drawing/2014/main" id="{5175BA4D-6194-74B8-6719-C3D98877C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2200" y="2705100"/>
              <a:ext cx="714375" cy="400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CE37F91-AE6C-C761-577B-07B8D8502333}"/>
              </a:ext>
            </a:extLst>
          </p:cNvPr>
          <p:cNvGrpSpPr/>
          <p:nvPr/>
        </p:nvGrpSpPr>
        <p:grpSpPr>
          <a:xfrm>
            <a:off x="2351406" y="3254776"/>
            <a:ext cx="8446438" cy="1256797"/>
            <a:chOff x="2351406" y="3254776"/>
            <a:chExt cx="8446438" cy="1256797"/>
          </a:xfrm>
        </p:grpSpPr>
        <p:pic>
          <p:nvPicPr>
            <p:cNvPr id="4" name="Immagine 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frac{\partial f}{\partial g}\frac{\partial g}{ \partial x} + \frac{\partial f}{\partial h}\frac{\partial h}{ \partial x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2BE730D-1AB4-3F64-4AD1-CB364DD6A27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683" y="3606176"/>
              <a:ext cx="2821849" cy="693396"/>
            </a:xfrm>
            <a:prstGeom prst="rect">
              <a:avLst/>
            </a:prstGeom>
          </p:spPr>
        </p:pic>
        <p:pic>
          <p:nvPicPr>
  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cc} \frac{\partial g}{\partial x_1} &amp; \cdots &amp; \frac{\partial g}{\partial x_n}\\ &#10;\ \vspace{-2mm} \\&#10;\frac{ \partial h}{\partial x_1} &amp; \cdots &amp; \frac{\partial h}{\partial x_n}   \end{array} \right]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EF32C1F-4708-E77F-CEAF-FC14FB5A9B4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744" y="3418816"/>
              <a:ext cx="4338100" cy="1092757"/>
            </a:xfrm>
            <a:prstGeom prst="rect">
              <a:avLst/>
            </a:prstGeom>
          </p:spPr>
        </p:pic>
        <p:cxnSp>
          <p:nvCxnSpPr>
            <p:cNvPr id="51" name="Connettore 2 50">
              <a:extLst>
                <a:ext uri="{FF2B5EF4-FFF2-40B4-BE49-F238E27FC236}">
                  <a16:creationId xmlns:a16="http://schemas.microsoft.com/office/drawing/2014/main" id="{50623F4B-6621-9912-FAF0-C626E6E0F051}"/>
                </a:ext>
              </a:extLst>
            </p:cNvPr>
            <p:cNvCxnSpPr>
              <a:cxnSpLocks/>
            </p:cNvCxnSpPr>
            <p:nvPr/>
          </p:nvCxnSpPr>
          <p:spPr>
            <a:xfrm>
              <a:off x="2351406" y="3254776"/>
              <a:ext cx="693892" cy="548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1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323F293-01DD-E0EC-ED48-24FC3EAF87E3}"/>
              </a:ext>
            </a:extLst>
          </p:cNvPr>
          <p:cNvSpPr/>
          <p:nvPr/>
        </p:nvSpPr>
        <p:spPr>
          <a:xfrm>
            <a:off x="130492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2CC10D-6AFF-2654-F2B8-9BC715037F3F}"/>
              </a:ext>
            </a:extLst>
          </p:cNvPr>
          <p:cNvSpPr/>
          <p:nvPr/>
        </p:nvSpPr>
        <p:spPr>
          <a:xfrm>
            <a:off x="3829050" y="150513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2B4653-5D1B-A458-165A-3F69DB9C147F}"/>
              </a:ext>
            </a:extLst>
          </p:cNvPr>
          <p:cNvSpPr/>
          <p:nvPr/>
        </p:nvSpPr>
        <p:spPr>
          <a:xfrm>
            <a:off x="635317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3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2AB4B6-8328-7B59-6ABE-0B8E9C02E26D}"/>
              </a:ext>
            </a:extLst>
          </p:cNvPr>
          <p:cNvCxnSpPr>
            <a:cxnSpLocks/>
          </p:cNvCxnSpPr>
          <p:nvPr/>
        </p:nvCxnSpPr>
        <p:spPr>
          <a:xfrm>
            <a:off x="352425" y="174802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2821C7A-D92E-12D4-0C95-10F20512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" y="1476187"/>
            <a:ext cx="562469" cy="179931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59152A-97EF-94AD-F72E-61DEB78939EB}"/>
              </a:ext>
            </a:extLst>
          </p:cNvPr>
          <p:cNvCxnSpPr>
            <a:cxnSpLocks/>
          </p:cNvCxnSpPr>
          <p:nvPr/>
        </p:nvCxnSpPr>
        <p:spPr>
          <a:xfrm>
            <a:off x="219752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magine 5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C129DE2-CBC6-455F-B666-02BE9A78C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8" y="1476187"/>
            <a:ext cx="1252937" cy="22820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BA1E4A4-BC7C-C3AB-CF42-0CC6DD30AF5B}"/>
              </a:ext>
            </a:extLst>
          </p:cNvPr>
          <p:cNvCxnSpPr>
            <a:cxnSpLocks/>
          </p:cNvCxnSpPr>
          <p:nvPr/>
        </p:nvCxnSpPr>
        <p:spPr>
          <a:xfrm>
            <a:off x="469307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4820A34-84CA-C8D0-4604-CE491D548DA5}"/>
              </a:ext>
            </a:extLst>
          </p:cNvPr>
          <p:cNvCxnSpPr>
            <a:cxnSpLocks/>
          </p:cNvCxnSpPr>
          <p:nvPr/>
        </p:nvCxnSpPr>
        <p:spPr>
          <a:xfrm>
            <a:off x="7069882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260D81-6345-8B60-91E0-5AAA539B8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1" y="1476187"/>
            <a:ext cx="2070673" cy="22893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AC9189-D2CB-9453-6889-B7BD787BF4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59" y="2352675"/>
            <a:ext cx="162009" cy="181972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3829FC8-81E3-B4F7-9CCC-D6C718501D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9" y="2371725"/>
            <a:ext cx="166616" cy="181972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B96CF02-22AB-37E9-DFE8-992BA346D1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4" y="2371726"/>
            <a:ext cx="168152" cy="185043"/>
          </a:xfrm>
          <a:prstGeom prst="rect">
            <a:avLst/>
          </a:prstGeom>
        </p:spPr>
      </p:pic>
      <p:pic>
        <p:nvPicPr>
          <p:cNvPr id="64" name="Immagine 6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CA9DF8-8FD1-6C44-237E-41A8EE55E5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72" y="793445"/>
            <a:ext cx="3380299" cy="369738"/>
          </a:xfrm>
          <a:prstGeom prst="rect">
            <a:avLst/>
          </a:prstGeom>
        </p:spPr>
      </p:pic>
      <p:pic>
        <p:nvPicPr>
          <p:cNvPr id="104" name="Immagine 10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0328E5-C2C1-0947-3AE6-E528E98344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2" y="1476187"/>
            <a:ext cx="1252938" cy="228206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DE0EF51-3F79-A5F4-DA59-3B6DAC37BCC6}"/>
              </a:ext>
            </a:extLst>
          </p:cNvPr>
          <p:cNvSpPr txBox="1"/>
          <p:nvPr/>
        </p:nvSpPr>
        <p:spPr>
          <a:xfrm>
            <a:off x="4253865" y="3288848"/>
            <a:ext cx="24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want:</a:t>
            </a:r>
          </a:p>
        </p:txBody>
      </p:sp>
      <p:pic>
        <p:nvPicPr>
          <p:cNvPr id="71" name="Immagine 7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F7FE1B3-65D4-CFD6-FE04-5AE4B8F0E4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83" y="3262221"/>
            <a:ext cx="1461874" cy="50072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3CFBAAB-86FD-86CD-67D6-696FAA89DD10}"/>
              </a:ext>
            </a:extLst>
          </p:cNvPr>
          <p:cNvSpPr txBox="1"/>
          <p:nvPr/>
        </p:nvSpPr>
        <p:spPr>
          <a:xfrm>
            <a:off x="375415" y="4224566"/>
            <a:ext cx="39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Back propagate </a:t>
            </a:r>
          </a:p>
        </p:txBody>
      </p:sp>
      <p:pic>
        <p:nvPicPr>
          <p:cNvPr id="8" name="Immagine 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0896280-910A-4137-7DD5-286BC55BA6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2" y="4173250"/>
            <a:ext cx="2384316" cy="46847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E43AFEF-32AA-F5FC-D195-7E49F2EA8899}"/>
              </a:ext>
            </a:extLst>
          </p:cNvPr>
          <p:cNvGrpSpPr/>
          <p:nvPr/>
        </p:nvGrpSpPr>
        <p:grpSpPr>
          <a:xfrm>
            <a:off x="352425" y="4886510"/>
            <a:ext cx="8568059" cy="1323612"/>
            <a:chOff x="352425" y="4886510"/>
            <a:chExt cx="8568059" cy="1323612"/>
          </a:xfrm>
        </p:grpSpPr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74D8548C-720F-D3DE-A522-F29F62EB12DE}"/>
                </a:ext>
              </a:extLst>
            </p:cNvPr>
            <p:cNvSpPr/>
            <p:nvPr/>
          </p:nvSpPr>
          <p:spPr>
            <a:xfrm>
              <a:off x="130492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1</a:t>
              </a: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55F09404-B1AF-D4E4-4916-C6A92ECE3218}"/>
                </a:ext>
              </a:extLst>
            </p:cNvPr>
            <p:cNvSpPr/>
            <p:nvPr/>
          </p:nvSpPr>
          <p:spPr>
            <a:xfrm>
              <a:off x="3829050" y="490556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2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86CE06C8-D0DA-68FB-D5CC-89342E869063}"/>
                </a:ext>
              </a:extLst>
            </p:cNvPr>
            <p:cNvSpPr/>
            <p:nvPr/>
          </p:nvSpPr>
          <p:spPr>
            <a:xfrm>
              <a:off x="635317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3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5B830728-7389-ED4B-4B0D-4982B41A08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425" y="5719945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303E76EA-704F-E346-852E-AAA30C05E4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9752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92C3BAF0-F777-0752-44E5-67587DE008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9307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E2907DCA-D81E-675C-E8FA-F9A757128B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88957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magine 9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ADB3918-99D7-0D7A-1D53-64AB91577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776" y="5785162"/>
              <a:ext cx="1165896" cy="424960"/>
            </a:xfrm>
            <a:prstGeom prst="rect">
              <a:avLst/>
            </a:prstGeom>
          </p:spPr>
        </p:pic>
        <p:pic>
          <p:nvPicPr>
            <p:cNvPr id="88" name="Immagine 8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4BB582B-434B-FE2A-AACC-2402954E3B9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59" y="5753100"/>
              <a:ext cx="162009" cy="181972"/>
            </a:xfrm>
            <a:prstGeom prst="rect">
              <a:avLst/>
            </a:prstGeom>
          </p:spPr>
        </p:pic>
        <p:pic>
          <p:nvPicPr>
            <p:cNvPr id="89" name="Immagine 88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8C5E665-ED21-9069-BFA5-01D34974496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059" y="5772150"/>
              <a:ext cx="166616" cy="181972"/>
            </a:xfrm>
            <a:prstGeom prst="rect">
              <a:avLst/>
            </a:prstGeom>
          </p:spPr>
        </p:pic>
        <p:pic>
          <p:nvPicPr>
            <p:cNvPr id="90" name="Immagine 89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CA5AD2B-66AE-3FA7-CEAC-ECBB2EBDB77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84" y="5772151"/>
              <a:ext cx="168152" cy="185043"/>
            </a:xfrm>
            <a:prstGeom prst="rect">
              <a:avLst/>
            </a:prstGeom>
          </p:spPr>
        </p:pic>
        <p:pic>
          <p:nvPicPr>
            <p:cNvPr id="96" name="Immagine 9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3D9BD50-A32C-3214-CD0D-DAF10A56892B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67" y="5785162"/>
              <a:ext cx="787748" cy="424960"/>
            </a:xfrm>
            <a:prstGeom prst="rect">
              <a:avLst/>
            </a:prstGeom>
          </p:spPr>
        </p:pic>
        <p:pic>
          <p:nvPicPr>
            <p:cNvPr id="99" name="Immagine 9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099E68-DC7B-03F8-7654-D6C234C6D7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3" y="5785162"/>
              <a:ext cx="787748" cy="424960"/>
            </a:xfrm>
            <a:prstGeom prst="rect">
              <a:avLst/>
            </a:prstGeom>
          </p:spPr>
        </p:pic>
        <p:pic>
          <p:nvPicPr>
            <p:cNvPr id="102" name="Immagine 10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60064DC-9DDD-D260-8699-34BFBEA5C6F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0" y="5785162"/>
              <a:ext cx="787748" cy="424960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8C27A533-7688-DC05-367F-4D2698FBF2AE}"/>
              </a:ext>
            </a:extLst>
          </p:cNvPr>
          <p:cNvSpPr/>
          <p:nvPr/>
        </p:nvSpPr>
        <p:spPr>
          <a:xfrm>
            <a:off x="4195646" y="3144068"/>
            <a:ext cx="3582469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II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0F2D5-6B5B-DB20-1AC8-4DD1186975B7}"/>
              </a:ext>
            </a:extLst>
          </p:cNvPr>
          <p:cNvSpPr txBox="1"/>
          <p:nvPr/>
        </p:nvSpPr>
        <p:spPr>
          <a:xfrm>
            <a:off x="329420" y="64040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Layer 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BD6349-F0E8-FF8E-144D-15A578BD0166}"/>
              </a:ext>
            </a:extLst>
          </p:cNvPr>
          <p:cNvSpPr/>
          <p:nvPr/>
        </p:nvSpPr>
        <p:spPr>
          <a:xfrm>
            <a:off x="2452687" y="1912540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L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98F589E-8B2F-D04A-5864-854F7D9CAD65}"/>
              </a:ext>
            </a:extLst>
          </p:cNvPr>
          <p:cNvCxnSpPr>
            <a:cxnSpLocks/>
          </p:cNvCxnSpPr>
          <p:nvPr/>
        </p:nvCxnSpPr>
        <p:spPr>
          <a:xfrm rot="10800000">
            <a:off x="82116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A89CED-D3D4-19E7-9FEE-6BEF6FE6D7A1}"/>
              </a:ext>
            </a:extLst>
          </p:cNvPr>
          <p:cNvCxnSpPr>
            <a:cxnSpLocks/>
          </p:cNvCxnSpPr>
          <p:nvPr/>
        </p:nvCxnSpPr>
        <p:spPr>
          <a:xfrm rot="10800000">
            <a:off x="331671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88954D-EA0A-F9A2-138A-55F105F85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6" y="2779130"/>
            <a:ext cx="198864" cy="181972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342DA4-9E8D-985D-1832-4479963CD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4" y="2792142"/>
            <a:ext cx="1258788" cy="424960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75F1C24-43EB-798C-5804-E7F70FF527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0" y="2792142"/>
            <a:ext cx="848456" cy="42496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07ED1C-D231-7B41-837D-92E33D6159FF}"/>
              </a:ext>
            </a:extLst>
          </p:cNvPr>
          <p:cNvCxnSpPr>
            <a:cxnSpLocks/>
          </p:cNvCxnSpPr>
          <p:nvPr/>
        </p:nvCxnSpPr>
        <p:spPr>
          <a:xfrm>
            <a:off x="82116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8F7971-9139-3BF9-432D-8F3A23F77B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5" y="1958986"/>
            <a:ext cx="197486" cy="18212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C1B061-5181-DAB6-D853-6A796214D530}"/>
              </a:ext>
            </a:extLst>
          </p:cNvPr>
          <p:cNvCxnSpPr>
            <a:cxnSpLocks/>
          </p:cNvCxnSpPr>
          <p:nvPr/>
        </p:nvCxnSpPr>
        <p:spPr>
          <a:xfrm>
            <a:off x="331671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C30DAAB-FCFB-685F-F97A-4AE106F59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99" y="1958986"/>
            <a:ext cx="1579156" cy="230400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978C431-9811-5977-A986-0A9A00E2DE4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6" y="987185"/>
            <a:ext cx="340845" cy="424960"/>
          </a:xfrm>
          <a:prstGeom prst="rect">
            <a:avLst/>
          </a:prstGeom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B2BBC21-E3F3-56BE-8B2C-209C53F1E5A3}"/>
              </a:ext>
            </a:extLst>
          </p:cNvPr>
          <p:cNvCxnSpPr>
            <a:cxnSpLocks/>
          </p:cNvCxnSpPr>
          <p:nvPr/>
        </p:nvCxnSpPr>
        <p:spPr>
          <a:xfrm flipV="1">
            <a:off x="2895599" y="1489887"/>
            <a:ext cx="0" cy="42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B8E780B-9EE8-0D41-1149-127CE1194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5" y="1349340"/>
            <a:ext cx="3601551" cy="509074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2FCB4A6-07F7-FDD0-2ECA-15D0949FC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03" y="2068219"/>
            <a:ext cx="3915332" cy="57490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1AB4F9E-E29B-A8FC-7B45-4E3F67779805}"/>
              </a:ext>
            </a:extLst>
          </p:cNvPr>
          <p:cNvSpPr/>
          <p:nvPr/>
        </p:nvSpPr>
        <p:spPr>
          <a:xfrm>
            <a:off x="6929030" y="2895354"/>
            <a:ext cx="4577298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We have an interface to connect blocks/layers and recursively compute the derivatives!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5B8A6-6697-3BF0-2A5D-A50C93B1DC74}"/>
              </a:ext>
            </a:extLst>
          </p:cNvPr>
          <p:cNvSpPr txBox="1"/>
          <p:nvPr/>
        </p:nvSpPr>
        <p:spPr>
          <a:xfrm>
            <a:off x="555481" y="375978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Technicalities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E90D8-1C21-D810-A8E5-A35CE54716AB}"/>
              </a:ext>
            </a:extLst>
          </p:cNvPr>
          <p:cNvSpPr txBox="1"/>
          <p:nvPr/>
        </p:nvSpPr>
        <p:spPr>
          <a:xfrm>
            <a:off x="523875" y="4257675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/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; </a:t>
                </a:r>
                <a14:m>
                  <m:oMath xmlns:m="http://schemas.openxmlformats.org/officeDocument/2006/math">
                    <m:r>
                      <a:rPr lang="it-CH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′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(1-</a:t>
                </a:r>
                <a:r>
                  <a:rPr lang="it-CH" kern="0" dirty="0">
                    <a:ea typeface="Cambria Math" panose="02040503050406030204" pitchFamily="18" charset="0"/>
                    <a:cs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blipFill>
                <a:blip r:embed="rId22"/>
                <a:stretch>
                  <a:fillRect l="-1238" b="-20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EABBCA-10C5-0229-AD0D-7A98819A6956}"/>
              </a:ext>
            </a:extLst>
          </p:cNvPr>
          <p:cNvSpPr txBox="1"/>
          <p:nvPr/>
        </p:nvSpPr>
        <p:spPr>
          <a:xfrm>
            <a:off x="523875" y="4829047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layer: </a:t>
            </a:r>
          </a:p>
        </p:txBody>
      </p:sp>
      <p:pic>
        <p:nvPicPr>
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044289E-CD87-5948-5786-64FA55039B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71" y="4900508"/>
            <a:ext cx="1254857" cy="207360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DD3D073-8ED3-4BF8-E350-3E6A107D79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9" y="4865618"/>
            <a:ext cx="2769185" cy="509074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220627D-FED4-45AA-972B-14B2A11997E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2" y="5429938"/>
            <a:ext cx="3673964" cy="1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Computer simulators </a:t>
            </a:r>
            <a:r>
              <a:rPr lang="it-CH" sz="2400" dirty="0"/>
              <a:t>(</a:t>
            </a:r>
            <a:r>
              <a:rPr lang="it-CH" sz="2400" dirty="0" err="1"/>
              <a:t>digital</a:t>
            </a:r>
            <a:r>
              <a:rPr lang="it-CH" sz="2400" dirty="0"/>
              <a:t> </a:t>
            </a:r>
            <a:r>
              <a:rPr lang="it-CH" sz="2400" dirty="0" err="1"/>
              <a:t>representation</a:t>
            </a:r>
            <a:r>
              <a:rPr lang="it-CH" sz="2400" dirty="0"/>
              <a:t> of the systems)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 err="1"/>
              <a:t>describing</a:t>
            </a:r>
            <a:r>
              <a:rPr lang="it-CH" sz="2400" dirty="0"/>
              <a:t> relations </a:t>
            </a:r>
            <a:r>
              <a:rPr lang="it-CH" sz="2400" dirty="0" err="1"/>
              <a:t>between</a:t>
            </a:r>
            <a:r>
              <a:rPr lang="it-CH" sz="2400" dirty="0"/>
              <a:t> </a:t>
            </a:r>
            <a:r>
              <a:rPr lang="it-CH" sz="2400" dirty="0" err="1"/>
              <a:t>variables</a:t>
            </a:r>
            <a:r>
              <a:rPr lang="it-CH" sz="2400" dirty="0"/>
              <a:t>/</a:t>
            </a:r>
            <a:r>
              <a:rPr lang="it-CH" sz="2400" dirty="0" err="1"/>
              <a:t>signals</a:t>
            </a:r>
            <a:r>
              <a:rPr lang="it-CH" sz="2400" dirty="0"/>
              <a:t> of the system/</a:t>
            </a:r>
            <a:r>
              <a:rPr lang="it-CH" sz="2400" dirty="0" err="1"/>
              <a:t>process</a:t>
            </a:r>
            <a:endParaRPr lang="it-CH" sz="2400" dirty="0"/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695700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Need</a:t>
            </a:r>
            <a:r>
              <a:rPr lang="it-CH" sz="2400" dirty="0"/>
              <a:t> of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Described</a:t>
            </a:r>
            <a:r>
              <a:rPr lang="it-CH" sz="2400" dirty="0"/>
              <a:t> by </a:t>
            </a:r>
            <a:r>
              <a:rPr lang="it-CH" sz="2400" dirty="0" err="1">
                <a:solidFill>
                  <a:srgbClr val="0070C0"/>
                </a:solidFill>
              </a:rPr>
              <a:t>equations</a:t>
            </a:r>
            <a:r>
              <a:rPr lang="it-CH" sz="2400" dirty="0">
                <a:solidFill>
                  <a:srgbClr val="0070C0"/>
                </a:solidFill>
              </a:rPr>
              <a:t>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4052" y="1768968"/>
            <a:ext cx="2267776" cy="2079666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9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9"/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(Part 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6077.2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6640.4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7600.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/>
  <p:tag name="IGUANATEXSIZE" val="24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.2216"/>
  <p:tag name="ORIGINALWIDTH" val="1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/>
  <p:tag name="IGUANATEXSIZE" val="24"/>
  <p:tag name="IGUANATEXCURSOR" val="44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2624.6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/>
  <p:tag name="IGUANATEXSIZE" val="24"/>
  <p:tag name="IGUANATEXCURSOR" val="45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.1747"/>
  <p:tag name="ORIGINALWIDTH" val="2248.2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/>
  <p:tag name="IGUANATEXSIZE" val="24"/>
  <p:tag name="IGUANATEXCURSOR" val="4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3254.59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/>
  <p:tag name="IGUANATEXSIZE" val="24"/>
  <p:tag name="IGUANATEXCURSOR" val="47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1.9197"/>
  <p:tag name="ORIGINALWIDTH" val="1334.08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5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225"/>
  <p:tag name="ORIGINALWIDTH" val="3765.27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946.38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31.3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306"/>
  <p:tag name="ORIGINALWIDTH" val="820.3975"/>
  <p:tag name="LATEXADDIN" val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If &#10;  $&#10; x \in \mathbb{R}^n&#10; $&#10;&#10;&#10;&#10;&#10;\end{document}"/>
  <p:tag name="IGUANATEXSIZE" val="24"/>
  <p:tag name="IGUANATEXCURSOR" val="36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39.6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z(x))&#10; \end{align*}&#10;&#10;&#10;&#10;&#10;\end{document}"/>
  <p:tag name="IGUANATEXSIZE" val="24"/>
  <p:tag name="IGUANATEXCURSOR" val="3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1.4773"/>
  <p:tag name="ORIGINALWIDTH" val="1507.312"/>
  <p:tag name="LATEXADDIN" val="\documentclass{article}&#10;\usepackage{amsmath}&#10;\pagestyle{empty}&#10;\usepackage{bm}&#10;\usepackage{amssymb}&#10;&#10;\newcommand{\pmeas}{{\bf p}}&#10;\newcommand{\umeas}{{\bf u}}&#10;\newcommand{\ymeas}{{\bf y}}&#10;\newcommand{\yo}{{\bf y}^{\rm o} }&#10;&#10;\newcommand{\nin}{n_u} &#10;\newcommand{\ny}{n_y} &#10;\newcommand{\nx}{n_x} &#10;\newcommand{\np}{n_p} &#10;\begin{document}&#10;  $&#10; z \in \mathbb{R}^m, \ \ x \in \mathbb{R}^n&#10; $&#10;&#10;&#10;&#10;&#10;\end{document}"/>
  <p:tag name="IGUANATEXSIZE" val="24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1928.75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frac{\partial f}{\partial g}\frac{\partial g}{ \partial x} + \frac{\partial f}{\partial h}\frac{\partial h}{ \partial x} &#10; \end{align*}&#10;&#10;&#10;&#10;&#10;\end{document}"/>
  <p:tag name="IGUANATEXSIZE" val="24"/>
  <p:tag name="IGUANATEXCURSOR" val="34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9066"/>
  <p:tag name="ORIGINALWIDTH" val="2965.12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cc} \frac{\partial g}{\partial x_1} &amp; \cdots &amp; \frac{\partial g}{\partial x_n}\\ &#10;\ \vspace{-2mm} \\&#10;\frac{ \partial h}{\partial x_1} &amp; \cdots &amp; \frac{\partial h}{\partial x_n}   \end{array} \right] &#10; \end{align*}&#10;&#10;&#10;&#10;&#10;\end{document}"/>
  <p:tag name="IGUANATEXSIZE" val="24"/>
  <p:tag name="IGUANATEXCURSOR" val="59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2149.23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f}{ \partial x_i} = \frac{\partial f}{\partial g}\frac{\partial g}{ \partial x_i} + \frac{\partial f}{\partial h}\frac{\partial h}{ \partial x_i} &#10; \end{align*}&#10;&#10;&#10;&#10;&#10;\end{document}"/>
  <p:tag name="IGUANATEXSIZE" val="24"/>
  <p:tag name="IGUANATEXCURSOR" val="4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9066"/>
  <p:tag name="ORIGINALWIDTH" val="1914.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\partial g}{\partial x_i} \\ &#10;\ \vspace{-2mm} \\&#10;\frac{ \partial h}{\partial x_i}  \end{array} \right] &#10; \end{align*}&#10;&#10;&#10;&#10;&#10;\end{document}"/>
  <p:tag name="IGUANATEXSIZE" val="24"/>
  <p:tag name="IGUANATEXCURSOR" val="5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7.6753"/>
  <p:tag name="ORIGINALWIDTH" val="1549.306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 f}{ d x} = \sum_{j=1}^m \frac{\partial f}{\partial z_j}\frac{\partial z_j}{ \partial x} &#10; \end{align*}&#10;&#10;&#10;&#10;&#10;\end{document}"/>
  <p:tag name="IGUANATEXSIZE" val="24"/>
  <p:tag name="IGUANATEXCURSOR" val="36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72.1409"/>
  <p:tag name="ORIGINALWIDTH" val="3673.79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z_1} \ \ \cdots \ \     \frac{\partial f}{\partial z_m}\right] \left[\begin{array}{ccc} \frac{\partial z_1}{\partial x_1} &amp; \cdots &amp; \frac{\partial z_1}{\partial x_n}\\ &#10;\ \vspace{-5mm} \\&#10;\vdots &amp; \ \ &amp; \vdots \vspace{-0.5mm} \\&#10;\frac{ \partial z_m}{\partial x_1} &amp; \cdots &amp; \frac{\partial z_m}{\partial x_n}   \end{array} \right] &#10; \end{align*}&#10;&#10;&#10;&#10;&#10;\end{document}"/>
  <p:tag name="IGUANATEXSIZE" val="24"/>
  <p:tag name="IGUANATEXCURSOR" val="59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132.3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,h(x))&#10; \end{align*}&#10;&#10;&#10;&#10;&#10;\end{document}"/>
  <p:tag name="IGUANATEXSIZE" val="24"/>
  <p:tag name="IGUANATEXCURSOR" val="3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3.9408"/>
  <p:tag name="ORIGINALWIDTH" val="1901.76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\partial f}{\partial g}\frac{dg}{dx} + \frac{\partial f}{\partial h}\frac{dh}{dx} &#10; \end{align*}&#10;&#10;&#10;&#10;&#10;\end{document}"/>
  <p:tag name="IGUANATEXSIZE" val="24"/>
  <p:tag name="IGUANATEXCURSOR" val="42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54.6682"/>
  <p:tag name="ORIGINALWIDTH" val="1816.2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 = \left[ \frac{\partial f}{\partial g} \ \    \frac{\partial f}{\partial h}\right] \left[\begin{array}{c} \frac{dg}{dx} \\ &#10;\ \vspace{-2mm} \\&#10;\frac{dh}{dx}  \end{array} \right] &#10; \end{align*}&#10;&#10;&#10;&#10;&#10;\end{document}"/>
  <p:tag name="IGUANATEXSIZE" val="24"/>
  <p:tag name="IGUANATEXCURSOR" val="46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641.169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f(g(x))&#10; \end{align*}&#10;&#10;&#10;&#10;&#10;\end{document}"/>
  <p:tag name="IGUANATEXSIZE" val="24"/>
  <p:tag name="IGUANATEXCURSOR" val="33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1.691"/>
  <p:tag name="ORIGINALWIDTH" val="1044.6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df}{dx} = \frac{df}{dg}\frac{dg}{dx}&#10; \end{align*}&#10;&#10;&#10;&#10;&#10;\end{document}"/>
  <p:tag name="IGUANATEXSIZE" val="24"/>
  <p:tag name="IGUANATEXCURSOR" val="3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576.6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/>
  <p:tag name="IGUANATEXSIZE" val="16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122.98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.7184"/>
  <p:tag name="ORIGINALWIDTH" val="2310.46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/>
  <p:tag name="IGUANATEXSIZE" val="24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/>
  <p:tag name="IGUANATEXSIZE" val="16"/>
  <p:tag name="IGUANATEXCURSOR" val="35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359.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/>
  <p:tag name="IGUANATEXSIZE" val="24"/>
  <p:tag name="IGUANATEXCURSOR" val="45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2217.4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/>
  <p:tag name="IGUANATEXSIZE" val="24"/>
  <p:tag name="IGUANATEXCURSOR" val="3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195.3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/>
  <p:tag name="IGUANATEXSIZE" val="16"/>
  <p:tag name="IGUANATEXCURSOR" val="3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/>
  <p:tag name="IGUANATEXSIZE" val="16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94.2258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290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/>
  <p:tag name="IGUANATEXSIZE" val="16"/>
  <p:tag name="IGUANATEXCURSOR" val="3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69.891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/>
  <p:tag name="IGUANATEXSIZE" val="16"/>
  <p:tag name="IGUANATEXCURSOR" val="33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02.474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/>
  <p:tag name="IGUANATEXSIZE" val="16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1619.0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/>
  <p:tag name="IGUANATEXSIZE" val="16"/>
  <p:tag name="IGUANATEXCURSOR" val="3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349.456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/>
  <p:tag name="IGUANATEXSIZE" val="16"/>
  <p:tag name="IGUANATEXCURSOR" val="37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3692.53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/>
  <p:tag name="IGUANATEXSIZE" val="16"/>
  <p:tag name="IGUANATEXCURSOR" val="48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9.4263"/>
  <p:tag name="ORIGINALWIDTH" val="4014.2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/>
  <p:tag name="IGUANATEXSIZE" val="16"/>
  <p:tag name="IGUANATEXCURSOR" val="50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43.60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/>
  <p:tag name="IGUANATEXSIZE" val="18"/>
  <p:tag name="IGUANATEXCURSOR" val="3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2839.14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/>
  <p:tag name="IGUANATEXSIZE" val="16"/>
  <p:tag name="IGUANATEXCURSOR" val="42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1.11"/>
  <p:tag name="ORIGINALWIDTH" val="3766.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/>
  <p:tag name="IGUANATEXSIZE" val="16"/>
  <p:tag name="IGUANATEXCURSOR" val="5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42249</TotalTime>
  <Words>1603</Words>
  <Application>Microsoft Office PowerPoint</Application>
  <PresentationFormat>Widescreen</PresentationFormat>
  <Paragraphs>352</Paragraphs>
  <Slides>33</Slides>
  <Notes>32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Cambria Math</vt:lpstr>
      <vt:lpstr>CMR12</vt:lpstr>
      <vt:lpstr>Söhne</vt:lpstr>
      <vt:lpstr>Trebuchet MS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Piga Dario</cp:lastModifiedBy>
  <cp:revision>687</cp:revision>
  <dcterms:created xsi:type="dcterms:W3CDTF">2023-03-08T09:24:31Z</dcterms:created>
  <dcterms:modified xsi:type="dcterms:W3CDTF">2024-04-16T20:01:01Z</dcterms:modified>
</cp:coreProperties>
</file>